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257" r:id="rId5"/>
    <p:sldId id="267" r:id="rId6"/>
    <p:sldId id="394" r:id="rId7"/>
    <p:sldId id="280" r:id="rId8"/>
    <p:sldId id="287" r:id="rId9"/>
    <p:sldId id="290" r:id="rId10"/>
    <p:sldId id="288" r:id="rId11"/>
    <p:sldId id="289" r:id="rId12"/>
    <p:sldId id="291" r:id="rId13"/>
    <p:sldId id="292" r:id="rId14"/>
    <p:sldId id="293" r:id="rId15"/>
    <p:sldId id="294" r:id="rId16"/>
    <p:sldId id="295" r:id="rId17"/>
    <p:sldId id="301" r:id="rId18"/>
    <p:sldId id="376" r:id="rId19"/>
    <p:sldId id="378" r:id="rId20"/>
    <p:sldId id="384" r:id="rId21"/>
    <p:sldId id="372" r:id="rId22"/>
    <p:sldId id="388" r:id="rId23"/>
    <p:sldId id="389" r:id="rId24"/>
    <p:sldId id="385" r:id="rId25"/>
    <p:sldId id="387" r:id="rId26"/>
    <p:sldId id="304" r:id="rId27"/>
    <p:sldId id="305" r:id="rId28"/>
    <p:sldId id="306" r:id="rId29"/>
    <p:sldId id="317" r:id="rId30"/>
    <p:sldId id="318" r:id="rId31"/>
    <p:sldId id="307" r:id="rId32"/>
    <p:sldId id="308" r:id="rId33"/>
    <p:sldId id="309" r:id="rId34"/>
    <p:sldId id="312" r:id="rId35"/>
    <p:sldId id="313" r:id="rId36"/>
    <p:sldId id="314" r:id="rId37"/>
    <p:sldId id="315" r:id="rId38"/>
    <p:sldId id="390" r:id="rId39"/>
    <p:sldId id="281" r:id="rId40"/>
    <p:sldId id="300" r:id="rId41"/>
    <p:sldId id="296" r:id="rId42"/>
    <p:sldId id="297" r:id="rId43"/>
    <p:sldId id="298" r:id="rId44"/>
    <p:sldId id="299" r:id="rId45"/>
    <p:sldId id="316" r:id="rId46"/>
    <p:sldId id="277" r:id="rId47"/>
    <p:sldId id="279" r:id="rId48"/>
    <p:sldId id="391" r:id="rId49"/>
    <p:sldId id="392" r:id="rId50"/>
    <p:sldId id="393" r:id="rId51"/>
    <p:sldId id="278"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10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9A3A"/>
    <a:srgbClr val="F9A61A"/>
    <a:srgbClr val="82DC30"/>
    <a:srgbClr val="FEB616"/>
    <a:srgbClr val="7BC2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90990E-E6DA-4123-9A27-261C2788BB76}" v="1" dt="2024-10-30T22:37:16.4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pos="3840"/>
        <p:guide orient="horz" pos="10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Save" userId="4990960d-e84c-4c6f-8dce-f5550f5c5d0a" providerId="ADAL" clId="{6A935A26-1FE1-430B-8854-EA83CEDE9A43}"/>
    <pc:docChg chg="undo custSel addSld delSld">
      <pc:chgData name="Naomi Save" userId="4990960d-e84c-4c6f-8dce-f5550f5c5d0a" providerId="ADAL" clId="{6A935A26-1FE1-430B-8854-EA83CEDE9A43}" dt="2024-10-10T00:24:16.327" v="1" actId="2696"/>
      <pc:docMkLst>
        <pc:docMk/>
      </pc:docMkLst>
      <pc:sldChg chg="add del">
        <pc:chgData name="Naomi Save" userId="4990960d-e84c-4c6f-8dce-f5550f5c5d0a" providerId="ADAL" clId="{6A935A26-1FE1-430B-8854-EA83CEDE9A43}" dt="2024-10-10T00:24:16.327" v="1" actId="2696"/>
        <pc:sldMkLst>
          <pc:docMk/>
          <pc:sldMk cId="41598151" sldId="387"/>
        </pc:sldMkLst>
      </pc:sldChg>
    </pc:docChg>
  </pc:docChgLst>
  <pc:docChgLst>
    <pc:chgData name="Naomi Save" userId="4990960d-e84c-4c6f-8dce-f5550f5c5d0a" providerId="ADAL" clId="{4E19E238-5C59-440E-B868-D7B962C5D4BB}"/>
    <pc:docChg chg="custSel addSld modSld sldOrd">
      <pc:chgData name="Naomi Save" userId="4990960d-e84c-4c6f-8dce-f5550f5c5d0a" providerId="ADAL" clId="{4E19E238-5C59-440E-B868-D7B962C5D4BB}" dt="2024-07-23T23:26:40.939" v="328"/>
      <pc:docMkLst>
        <pc:docMk/>
      </pc:docMkLst>
      <pc:sldChg chg="modSp mod ord">
        <pc:chgData name="Naomi Save" userId="4990960d-e84c-4c6f-8dce-f5550f5c5d0a" providerId="ADAL" clId="{4E19E238-5C59-440E-B868-D7B962C5D4BB}" dt="2024-07-23T23:25:12.829" v="322"/>
        <pc:sldMkLst>
          <pc:docMk/>
          <pc:sldMk cId="41619266" sldId="279"/>
        </pc:sldMkLst>
        <pc:spChg chg="mod">
          <ac:chgData name="Naomi Save" userId="4990960d-e84c-4c6f-8dce-f5550f5c5d0a" providerId="ADAL" clId="{4E19E238-5C59-440E-B868-D7B962C5D4BB}" dt="2024-07-18T22:11:54.348" v="238" actId="1076"/>
          <ac:spMkLst>
            <pc:docMk/>
            <pc:sldMk cId="41619266" sldId="279"/>
            <ac:spMk id="3" creationId="{00000000-0000-0000-0000-000000000000}"/>
          </ac:spMkLst>
        </pc:spChg>
        <pc:spChg chg="mod">
          <ac:chgData name="Naomi Save" userId="4990960d-e84c-4c6f-8dce-f5550f5c5d0a" providerId="ADAL" clId="{4E19E238-5C59-440E-B868-D7B962C5D4BB}" dt="2024-07-18T22:14:00.845" v="262" actId="255"/>
          <ac:spMkLst>
            <pc:docMk/>
            <pc:sldMk cId="41619266" sldId="279"/>
            <ac:spMk id="4" creationId="{540265D6-4659-4788-999C-2A0136DCD594}"/>
          </ac:spMkLst>
        </pc:spChg>
      </pc:sldChg>
      <pc:sldChg chg="modSp mod">
        <pc:chgData name="Naomi Save" userId="4990960d-e84c-4c6f-8dce-f5550f5c5d0a" providerId="ADAL" clId="{4E19E238-5C59-440E-B868-D7B962C5D4BB}" dt="2024-07-19T00:26:49.566" v="320" actId="20577"/>
        <pc:sldMkLst>
          <pc:docMk/>
          <pc:sldMk cId="208745119" sldId="297"/>
        </pc:sldMkLst>
        <pc:spChg chg="mod">
          <ac:chgData name="Naomi Save" userId="4990960d-e84c-4c6f-8dce-f5550f5c5d0a" providerId="ADAL" clId="{4E19E238-5C59-440E-B868-D7B962C5D4BB}" dt="2024-07-19T00:26:49.566" v="320" actId="20577"/>
          <ac:spMkLst>
            <pc:docMk/>
            <pc:sldMk cId="208745119" sldId="297"/>
            <ac:spMk id="3" creationId="{00000000-0000-0000-0000-000000000000}"/>
          </ac:spMkLst>
        </pc:spChg>
      </pc:sldChg>
      <pc:sldChg chg="modSp mod ord">
        <pc:chgData name="Naomi Save" userId="4990960d-e84c-4c6f-8dce-f5550f5c5d0a" providerId="ADAL" clId="{4E19E238-5C59-440E-B868-D7B962C5D4BB}" dt="2024-07-23T23:25:35.159" v="324"/>
        <pc:sldMkLst>
          <pc:docMk/>
          <pc:sldMk cId="3322102266" sldId="391"/>
        </pc:sldMkLst>
        <pc:spChg chg="mod">
          <ac:chgData name="Naomi Save" userId="4990960d-e84c-4c6f-8dce-f5550f5c5d0a" providerId="ADAL" clId="{4E19E238-5C59-440E-B868-D7B962C5D4BB}" dt="2024-07-18T22:14:23.905" v="274" actId="20577"/>
          <ac:spMkLst>
            <pc:docMk/>
            <pc:sldMk cId="3322102266" sldId="391"/>
            <ac:spMk id="2" creationId="{8C601882-D66C-D88F-FE7E-27093F907738}"/>
          </ac:spMkLst>
        </pc:spChg>
        <pc:spChg chg="mod">
          <ac:chgData name="Naomi Save" userId="4990960d-e84c-4c6f-8dce-f5550f5c5d0a" providerId="ADAL" clId="{4E19E238-5C59-440E-B868-D7B962C5D4BB}" dt="2024-07-18T22:12:09.382" v="241" actId="1076"/>
          <ac:spMkLst>
            <pc:docMk/>
            <pc:sldMk cId="3322102266" sldId="391"/>
            <ac:spMk id="3" creationId="{0823F209-BA4F-27BA-34F0-F24BD1581AC8}"/>
          </ac:spMkLst>
        </pc:spChg>
      </pc:sldChg>
      <pc:sldChg chg="modSp mod ord">
        <pc:chgData name="Naomi Save" userId="4990960d-e84c-4c6f-8dce-f5550f5c5d0a" providerId="ADAL" clId="{4E19E238-5C59-440E-B868-D7B962C5D4BB}" dt="2024-07-23T23:26:18.528" v="326"/>
        <pc:sldMkLst>
          <pc:docMk/>
          <pc:sldMk cId="1719534203" sldId="392"/>
        </pc:sldMkLst>
        <pc:spChg chg="mod">
          <ac:chgData name="Naomi Save" userId="4990960d-e84c-4c6f-8dce-f5550f5c5d0a" providerId="ADAL" clId="{4E19E238-5C59-440E-B868-D7B962C5D4BB}" dt="2024-07-18T22:14:37.909" v="276" actId="255"/>
          <ac:spMkLst>
            <pc:docMk/>
            <pc:sldMk cId="1719534203" sldId="392"/>
            <ac:spMk id="2" creationId="{A3BBBC57-C708-28EC-B76C-96FB350D5254}"/>
          </ac:spMkLst>
        </pc:spChg>
        <pc:spChg chg="mod">
          <ac:chgData name="Naomi Save" userId="4990960d-e84c-4c6f-8dce-f5550f5c5d0a" providerId="ADAL" clId="{4E19E238-5C59-440E-B868-D7B962C5D4BB}" dt="2024-07-18T22:12:21.442" v="242" actId="1076"/>
          <ac:spMkLst>
            <pc:docMk/>
            <pc:sldMk cId="1719534203" sldId="392"/>
            <ac:spMk id="3" creationId="{3ADE7A65-85F7-CFC2-DB3D-70B0B891D352}"/>
          </ac:spMkLst>
        </pc:spChg>
      </pc:sldChg>
      <pc:sldChg chg="modSp mod ord">
        <pc:chgData name="Naomi Save" userId="4990960d-e84c-4c6f-8dce-f5550f5c5d0a" providerId="ADAL" clId="{4E19E238-5C59-440E-B868-D7B962C5D4BB}" dt="2024-07-23T23:26:40.939" v="328"/>
        <pc:sldMkLst>
          <pc:docMk/>
          <pc:sldMk cId="1591867884" sldId="393"/>
        </pc:sldMkLst>
        <pc:spChg chg="mod">
          <ac:chgData name="Naomi Save" userId="4990960d-e84c-4c6f-8dce-f5550f5c5d0a" providerId="ADAL" clId="{4E19E238-5C59-440E-B868-D7B962C5D4BB}" dt="2024-07-18T22:14:55.399" v="278" actId="255"/>
          <ac:spMkLst>
            <pc:docMk/>
            <pc:sldMk cId="1591867884" sldId="393"/>
            <ac:spMk id="2" creationId="{FD3D942F-B34F-55C1-7C87-2143A09C3181}"/>
          </ac:spMkLst>
        </pc:spChg>
        <pc:spChg chg="mod">
          <ac:chgData name="Naomi Save" userId="4990960d-e84c-4c6f-8dce-f5550f5c5d0a" providerId="ADAL" clId="{4E19E238-5C59-440E-B868-D7B962C5D4BB}" dt="2024-07-18T22:12:49.514" v="247" actId="1076"/>
          <ac:spMkLst>
            <pc:docMk/>
            <pc:sldMk cId="1591867884" sldId="393"/>
            <ac:spMk id="3" creationId="{4D652099-9957-5F29-4BCB-C1FB4577493C}"/>
          </ac:spMkLst>
        </pc:spChg>
      </pc:sldChg>
      <pc:sldChg chg="modSp new mod">
        <pc:chgData name="Naomi Save" userId="4990960d-e84c-4c6f-8dce-f5550f5c5d0a" providerId="ADAL" clId="{4E19E238-5C59-440E-B868-D7B962C5D4BB}" dt="2024-07-18T22:10:41.311" v="232" actId="1076"/>
        <pc:sldMkLst>
          <pc:docMk/>
          <pc:sldMk cId="1699884888" sldId="394"/>
        </pc:sldMkLst>
        <pc:spChg chg="mod">
          <ac:chgData name="Naomi Save" userId="4990960d-e84c-4c6f-8dce-f5550f5c5d0a" providerId="ADAL" clId="{4E19E238-5C59-440E-B868-D7B962C5D4BB}" dt="2024-07-18T22:07:19.612" v="168"/>
          <ac:spMkLst>
            <pc:docMk/>
            <pc:sldMk cId="1699884888" sldId="394"/>
            <ac:spMk id="2" creationId="{E56C6813-EC39-AA0C-CF55-F6D87A9A2334}"/>
          </ac:spMkLst>
        </pc:spChg>
        <pc:spChg chg="mod">
          <ac:chgData name="Naomi Save" userId="4990960d-e84c-4c6f-8dce-f5550f5c5d0a" providerId="ADAL" clId="{4E19E238-5C59-440E-B868-D7B962C5D4BB}" dt="2024-07-18T22:10:41.311" v="232" actId="1076"/>
          <ac:spMkLst>
            <pc:docMk/>
            <pc:sldMk cId="1699884888" sldId="394"/>
            <ac:spMk id="3" creationId="{B31CBCDC-7BE8-D8E2-FAD2-4A4BE725DCAC}"/>
          </ac:spMkLst>
        </pc:spChg>
      </pc:sldChg>
    </pc:docChg>
  </pc:docChgLst>
  <pc:docChgLst>
    <pc:chgData name="Jared I. Kawatani" userId="b5a96783-b223-4beb-a0af-84a0be49d7fb" providerId="ADAL" clId="{DB90990E-E6DA-4123-9A27-261C2788BB76}"/>
    <pc:docChg chg="custSel modSld">
      <pc:chgData name="Jared I. Kawatani" userId="b5a96783-b223-4beb-a0af-84a0be49d7fb" providerId="ADAL" clId="{DB90990E-E6DA-4123-9A27-261C2788BB76}" dt="2024-10-30T22:37:19.138" v="15" actId="20577"/>
      <pc:docMkLst>
        <pc:docMk/>
      </pc:docMkLst>
      <pc:sldChg chg="modSp mod modNotesTx">
        <pc:chgData name="Jared I. Kawatani" userId="b5a96783-b223-4beb-a0af-84a0be49d7fb" providerId="ADAL" clId="{DB90990E-E6DA-4123-9A27-261C2788BB76}" dt="2024-10-30T22:37:19.138" v="15" actId="20577"/>
        <pc:sldMkLst>
          <pc:docMk/>
          <pc:sldMk cId="534824462" sldId="281"/>
        </pc:sldMkLst>
        <pc:spChg chg="mod">
          <ac:chgData name="Jared I. Kawatani" userId="b5a96783-b223-4beb-a0af-84a0be49d7fb" providerId="ADAL" clId="{DB90990E-E6DA-4123-9A27-261C2788BB76}" dt="2024-10-30T22:37:19.138" v="15" actId="20577"/>
          <ac:spMkLst>
            <pc:docMk/>
            <pc:sldMk cId="534824462" sldId="281"/>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962C6E-F679-4557-BF27-A53AAEFE1846}" type="datetimeFigureOut">
              <a:rPr lang="en-US" smtClean="0"/>
              <a:t>10/30/2024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A18F874-AAC0-48C8-992D-9570E7F6C333}" type="slidenum">
              <a:rPr lang="en-US" smtClean="0"/>
              <a:t>‹#›</a:t>
            </a:fld>
            <a:endParaRPr lang="en-US"/>
          </a:p>
        </p:txBody>
      </p:sp>
    </p:spTree>
    <p:extLst>
      <p:ext uri="{BB962C8B-B14F-4D97-AF65-F5344CB8AC3E}">
        <p14:creationId xmlns:p14="http://schemas.microsoft.com/office/powerpoint/2010/main" val="3284946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18F874-AAC0-48C8-992D-9570E7F6C333}" type="slidenum">
              <a:rPr lang="en-US" smtClean="0"/>
              <a:t>15</a:t>
            </a:fld>
            <a:endParaRPr lang="en-US"/>
          </a:p>
        </p:txBody>
      </p:sp>
    </p:spTree>
    <p:extLst>
      <p:ext uri="{BB962C8B-B14F-4D97-AF65-F5344CB8AC3E}">
        <p14:creationId xmlns:p14="http://schemas.microsoft.com/office/powerpoint/2010/main" val="1779360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fld id="{D8EB20D5-34E6-4984-8CB3-103BBFA1AED7}" type="slidenum">
              <a:rPr lang="en-US" smtClean="0"/>
              <a:t>16</a:t>
            </a:fld>
            <a:endParaRPr lang="en-US"/>
          </a:p>
        </p:txBody>
      </p:sp>
    </p:spTree>
    <p:extLst>
      <p:ext uri="{BB962C8B-B14F-4D97-AF65-F5344CB8AC3E}">
        <p14:creationId xmlns:p14="http://schemas.microsoft.com/office/powerpoint/2010/main" val="2121825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D8EB20D5-34E6-4984-8CB3-103BBFA1AED7}" type="slidenum">
              <a:rPr lang="en-US" smtClean="0"/>
              <a:t>17</a:t>
            </a:fld>
            <a:endParaRPr lang="en-US"/>
          </a:p>
        </p:txBody>
      </p:sp>
    </p:spTree>
    <p:extLst>
      <p:ext uri="{BB962C8B-B14F-4D97-AF65-F5344CB8AC3E}">
        <p14:creationId xmlns:p14="http://schemas.microsoft.com/office/powerpoint/2010/main" val="393609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EB20D5-34E6-4984-8CB3-103BBFA1AED7}" type="slidenum">
              <a:rPr lang="en-US" smtClean="0"/>
              <a:t>18</a:t>
            </a:fld>
            <a:endParaRPr lang="en-US"/>
          </a:p>
        </p:txBody>
      </p:sp>
    </p:spTree>
    <p:extLst>
      <p:ext uri="{BB962C8B-B14F-4D97-AF65-F5344CB8AC3E}">
        <p14:creationId xmlns:p14="http://schemas.microsoft.com/office/powerpoint/2010/main" val="2431310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Sonomi: How does SNAP work?</a:t>
            </a:r>
            <a:endParaRPr lang="en-US"/>
          </a:p>
          <a:p>
            <a:pPr>
              <a:defRPr/>
            </a:pPr>
            <a:r>
              <a:rPr lang="en-US" b="1"/>
              <a:t>If the clients are approved for SNAP benefits, they will receive the benefits on an Electronic Benefits Transfer (EBT) card, which works like a debit card. Benefits are automatically loaded into their account each month. They can use EBT cards to buy nonprepared food items like those listed in this slide at authorized stores and retailers.</a:t>
            </a:r>
            <a:endParaRPr lang="en-US">
              <a:cs typeface="Calibri"/>
            </a:endParaRPr>
          </a:p>
          <a:p>
            <a:pPr>
              <a:defRPr/>
            </a:pPr>
            <a:r>
              <a:rPr lang="en-US" b="1">
                <a:cs typeface="Calibri"/>
              </a:rPr>
              <a:t>Next</a:t>
            </a:r>
            <a:endParaRPr lang="en-US" b="1"/>
          </a:p>
          <a:p>
            <a:pPr marL="0" marR="0" lvl="0" indent="0" algn="l" defTabSz="914400">
              <a:lnSpc>
                <a:spcPct val="100000"/>
              </a:lnSpc>
              <a:spcBef>
                <a:spcPts val="0"/>
              </a:spcBef>
              <a:spcAft>
                <a:spcPts val="0"/>
              </a:spcAft>
              <a:buClrTx/>
              <a:buSzTx/>
              <a:buFontTx/>
              <a:buNone/>
              <a:tabLst/>
              <a:defRPr/>
            </a:pPr>
            <a:r>
              <a:rPr lang="en-US" b="1"/>
              <a:t>1. SNAP targets benefits according to need. Households with very low incomes receive more SNAP benefits than households closer to the poverty line because they need more help affording adequate nutritious</a:t>
            </a:r>
            <a:r>
              <a:rPr lang="en-US" b="1" baseline="0"/>
              <a:t> </a:t>
            </a:r>
            <a:r>
              <a:rPr lang="en-US" b="1"/>
              <a:t>food. </a:t>
            </a:r>
            <a:r>
              <a:rPr lang="en-US" b="1" baseline="0"/>
              <a:t>(The lower your net income, the more benefits you may receive).</a:t>
            </a:r>
            <a:endParaRPr lang="en-US">
              <a:cs typeface="Calibri"/>
            </a:endParaRPr>
          </a:p>
          <a:p>
            <a:pPr marL="0" indent="0">
              <a:buFont typeface="+mj-lt"/>
              <a:buNone/>
            </a:pPr>
            <a:endParaRPr lang="en-US" b="1"/>
          </a:p>
          <a:p>
            <a:pPr>
              <a:buFont typeface="+mj-lt"/>
            </a:pPr>
            <a:endParaRPr lang="en-US" b="1">
              <a:cs typeface="Calibri"/>
            </a:endParaRPr>
          </a:p>
          <a:p>
            <a:pPr marL="0" indent="0">
              <a:buFont typeface="+mj-lt"/>
              <a:buNone/>
            </a:pPr>
            <a:r>
              <a:rPr lang="en-US" b="1"/>
              <a:t>2. SNAP can</a:t>
            </a:r>
            <a:r>
              <a:rPr lang="en-US" b="1" baseline="0"/>
              <a:t> be used to help meet specific dietary and cultural needs.</a:t>
            </a:r>
            <a:endParaRPr lang="en-US">
              <a:cs typeface="Calibri"/>
            </a:endParaRPr>
          </a:p>
          <a:p>
            <a:pPr marL="228600" indent="-228600">
              <a:buFont typeface="+mj-lt"/>
              <a:buAutoNum type="arabicPeriod"/>
            </a:pPr>
            <a:endParaRPr lang="en-US" b="1"/>
          </a:p>
          <a:p>
            <a:br>
              <a:rPr lang="en-US">
                <a:cs typeface="+mn-lt"/>
              </a:rPr>
            </a:br>
            <a:endParaRPr lang="en-US"/>
          </a:p>
          <a:p>
            <a:endParaRPr lang="en-US"/>
          </a:p>
        </p:txBody>
      </p:sp>
      <p:sp>
        <p:nvSpPr>
          <p:cNvPr id="4" name="Slide Number Placeholder 3"/>
          <p:cNvSpPr>
            <a:spLocks noGrp="1"/>
          </p:cNvSpPr>
          <p:nvPr>
            <p:ph type="sldNum" sz="quarter" idx="10"/>
          </p:nvPr>
        </p:nvSpPr>
        <p:spPr/>
        <p:txBody>
          <a:bodyPr/>
          <a:lstStyle/>
          <a:p>
            <a:fld id="{8F026EA0-DBB2-4A18-A1A8-E710E42F3B10}" type="slidenum">
              <a:rPr lang="en-US" smtClean="0"/>
              <a:t>19</a:t>
            </a:fld>
            <a:endParaRPr lang="en-US"/>
          </a:p>
        </p:txBody>
      </p:sp>
    </p:spTree>
    <p:extLst>
      <p:ext uri="{BB962C8B-B14F-4D97-AF65-F5344CB8AC3E}">
        <p14:creationId xmlns:p14="http://schemas.microsoft.com/office/powerpoint/2010/main" val="69681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Sonomi: How does SNAP work?</a:t>
            </a:r>
            <a:endParaRPr lang="en-US"/>
          </a:p>
          <a:p>
            <a:pPr>
              <a:defRPr/>
            </a:pPr>
            <a:r>
              <a:rPr lang="en-US" b="1"/>
              <a:t>If the clients are approved for SNAP benefits, they will receive the benefits on an Electronic Benefits Transfer (EBT) card, which works like a debit card. Benefits are automatically loaded into their account each month. They can use EBT cards to buy nonprepared food items like those listed in this slide at authorized stores and retailers.</a:t>
            </a:r>
            <a:endParaRPr lang="en-US">
              <a:cs typeface="Calibri"/>
            </a:endParaRPr>
          </a:p>
          <a:p>
            <a:pPr>
              <a:defRPr/>
            </a:pPr>
            <a:r>
              <a:rPr lang="en-US" b="1">
                <a:cs typeface="Calibri"/>
              </a:rPr>
              <a:t>Next</a:t>
            </a:r>
            <a:endParaRPr lang="en-US" b="1"/>
          </a:p>
          <a:p>
            <a:pPr marL="0" marR="0" lvl="0" indent="0" algn="l" defTabSz="914400">
              <a:lnSpc>
                <a:spcPct val="100000"/>
              </a:lnSpc>
              <a:spcBef>
                <a:spcPts val="0"/>
              </a:spcBef>
              <a:spcAft>
                <a:spcPts val="0"/>
              </a:spcAft>
              <a:buClrTx/>
              <a:buSzTx/>
              <a:buFontTx/>
              <a:buNone/>
              <a:tabLst/>
              <a:defRPr/>
            </a:pPr>
            <a:r>
              <a:rPr lang="en-US" b="1"/>
              <a:t>1. SNAP targets benefits according to need. Households with very low incomes receive more SNAP benefits than households closer to the poverty line because they need more help affording adequate nutritious</a:t>
            </a:r>
            <a:r>
              <a:rPr lang="en-US" b="1" baseline="0"/>
              <a:t> </a:t>
            </a:r>
            <a:r>
              <a:rPr lang="en-US" b="1"/>
              <a:t>food. </a:t>
            </a:r>
            <a:r>
              <a:rPr lang="en-US" b="1" baseline="0"/>
              <a:t>(The lower your net income, the more benefits you may receive).</a:t>
            </a:r>
            <a:endParaRPr lang="en-US">
              <a:cs typeface="Calibri"/>
            </a:endParaRPr>
          </a:p>
          <a:p>
            <a:pPr marL="0" indent="0">
              <a:buFont typeface="+mj-lt"/>
              <a:buNone/>
            </a:pPr>
            <a:endParaRPr lang="en-US" b="1"/>
          </a:p>
          <a:p>
            <a:pPr>
              <a:buFont typeface="+mj-lt"/>
            </a:pPr>
            <a:endParaRPr lang="en-US" b="1">
              <a:cs typeface="Calibri"/>
            </a:endParaRPr>
          </a:p>
          <a:p>
            <a:pPr marL="0" indent="0">
              <a:buFont typeface="+mj-lt"/>
              <a:buNone/>
            </a:pPr>
            <a:r>
              <a:rPr lang="en-US" b="1"/>
              <a:t>2. SNAP can</a:t>
            </a:r>
            <a:r>
              <a:rPr lang="en-US" b="1" baseline="0"/>
              <a:t> be used to help meet specific dietary and cultural needs.</a:t>
            </a:r>
            <a:endParaRPr lang="en-US">
              <a:cs typeface="Calibri"/>
            </a:endParaRPr>
          </a:p>
          <a:p>
            <a:pPr marL="228600" indent="-228600">
              <a:buFont typeface="+mj-lt"/>
              <a:buAutoNum type="arabicPeriod"/>
            </a:pPr>
            <a:endParaRPr lang="en-US" b="1"/>
          </a:p>
          <a:p>
            <a:br>
              <a:rPr lang="en-US">
                <a:cs typeface="+mn-lt"/>
              </a:rPr>
            </a:br>
            <a:endParaRPr lang="en-US"/>
          </a:p>
          <a:p>
            <a:endParaRPr lang="en-US"/>
          </a:p>
        </p:txBody>
      </p:sp>
      <p:sp>
        <p:nvSpPr>
          <p:cNvPr id="4" name="Slide Number Placeholder 3"/>
          <p:cNvSpPr>
            <a:spLocks noGrp="1"/>
          </p:cNvSpPr>
          <p:nvPr>
            <p:ph type="sldNum" sz="quarter" idx="10"/>
          </p:nvPr>
        </p:nvSpPr>
        <p:spPr/>
        <p:txBody>
          <a:bodyPr/>
          <a:lstStyle/>
          <a:p>
            <a:fld id="{8F026EA0-DBB2-4A18-A1A8-E710E42F3B10}" type="slidenum">
              <a:rPr lang="en-US" smtClean="0"/>
              <a:t>20</a:t>
            </a:fld>
            <a:endParaRPr lang="en-US"/>
          </a:p>
        </p:txBody>
      </p:sp>
    </p:spTree>
    <p:extLst>
      <p:ext uri="{BB962C8B-B14F-4D97-AF65-F5344CB8AC3E}">
        <p14:creationId xmlns:p14="http://schemas.microsoft.com/office/powerpoint/2010/main" val="192908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026EA0-DBB2-4A18-A1A8-E710E42F3B10}" type="slidenum">
              <a:rPr lang="en-US" smtClean="0"/>
              <a:t>22</a:t>
            </a:fld>
            <a:endParaRPr lang="en-US"/>
          </a:p>
        </p:txBody>
      </p:sp>
    </p:spTree>
    <p:extLst>
      <p:ext uri="{BB962C8B-B14F-4D97-AF65-F5344CB8AC3E}">
        <p14:creationId xmlns:p14="http://schemas.microsoft.com/office/powerpoint/2010/main" val="296284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https://youtu.be/a8PLJnJeERA</a:t>
            </a:r>
          </a:p>
        </p:txBody>
      </p:sp>
      <p:sp>
        <p:nvSpPr>
          <p:cNvPr id="4" name="Slide Number Placeholder 3"/>
          <p:cNvSpPr>
            <a:spLocks noGrp="1"/>
          </p:cNvSpPr>
          <p:nvPr>
            <p:ph type="sldNum" sz="quarter" idx="5"/>
          </p:nvPr>
        </p:nvSpPr>
        <p:spPr/>
        <p:txBody>
          <a:bodyPr/>
          <a:lstStyle/>
          <a:p>
            <a:fld id="{BA18F874-AAC0-48C8-992D-9570E7F6C333}" type="slidenum">
              <a:rPr lang="en-US" smtClean="0"/>
              <a:t>36</a:t>
            </a:fld>
            <a:endParaRPr lang="en-US"/>
          </a:p>
        </p:txBody>
      </p:sp>
    </p:spTree>
    <p:extLst>
      <p:ext uri="{BB962C8B-B14F-4D97-AF65-F5344CB8AC3E}">
        <p14:creationId xmlns:p14="http://schemas.microsoft.com/office/powerpoint/2010/main" val="3596919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E1A33-8DF4-43EF-BD36-34DA02FD3330}"/>
              </a:ext>
            </a:extLst>
          </p:cNvPr>
          <p:cNvSpPr>
            <a:spLocks noGrp="1"/>
          </p:cNvSpPr>
          <p:nvPr>
            <p:ph type="ctrTitle"/>
          </p:nvPr>
        </p:nvSpPr>
        <p:spPr>
          <a:xfrm>
            <a:off x="470452" y="950087"/>
            <a:ext cx="8110331" cy="2387600"/>
          </a:xfrm>
          <a:effectLst/>
        </p:spPr>
        <p:txBody>
          <a:bodyPr anchor="b">
            <a:normAutofit/>
          </a:bodyPr>
          <a:lstStyle>
            <a:lvl1pPr algn="r">
              <a:defRPr sz="7200" b="1">
                <a:solidFill>
                  <a:schemeClr val="bg1"/>
                </a:solidFill>
                <a:effectLst>
                  <a:outerShdw blurRad="50800" dist="38100" dir="5400000" algn="t" rotWithShape="0">
                    <a:prstClr val="black">
                      <a:alpha val="40000"/>
                    </a:prstClr>
                  </a:outerShdw>
                </a:effectLst>
              </a:defRPr>
            </a:lvl1pPr>
          </a:lstStyle>
          <a:p>
            <a:r>
              <a:rPr lang="en-US"/>
              <a:t>Click to edit Master title style</a:t>
            </a:r>
          </a:p>
        </p:txBody>
      </p:sp>
      <p:sp>
        <p:nvSpPr>
          <p:cNvPr id="3" name="Subtitle 2">
            <a:extLst>
              <a:ext uri="{FF2B5EF4-FFF2-40B4-BE49-F238E27FC236}">
                <a16:creationId xmlns:a16="http://schemas.microsoft.com/office/drawing/2014/main" id="{5361CE6F-86C5-43EE-ADB4-52D0FBDAC44C}"/>
              </a:ext>
            </a:extLst>
          </p:cNvPr>
          <p:cNvSpPr>
            <a:spLocks noGrp="1"/>
          </p:cNvSpPr>
          <p:nvPr>
            <p:ph type="subTitle" idx="1"/>
          </p:nvPr>
        </p:nvSpPr>
        <p:spPr>
          <a:xfrm>
            <a:off x="470452" y="3602038"/>
            <a:ext cx="8110331" cy="1655762"/>
          </a:xfrm>
          <a:effectLst/>
        </p:spPr>
        <p:txBody>
          <a:bodyPr>
            <a:normAutofit/>
          </a:bodyPr>
          <a:lstStyle>
            <a:lvl1pPr marL="0" indent="0" algn="r">
              <a:buNone/>
              <a:defRPr sz="4400" b="1">
                <a:solidFill>
                  <a:srgbClr val="F9A61A"/>
                </a:solidFill>
                <a:effectLst>
                  <a:outerShdw blurRad="50800" dist="38100" dir="5400000" algn="t"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6065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E1A33-8DF4-43EF-BD36-34DA02FD3330}"/>
              </a:ext>
            </a:extLst>
          </p:cNvPr>
          <p:cNvSpPr>
            <a:spLocks noGrp="1"/>
          </p:cNvSpPr>
          <p:nvPr>
            <p:ph type="ctrTitle"/>
          </p:nvPr>
        </p:nvSpPr>
        <p:spPr>
          <a:xfrm>
            <a:off x="470452" y="950087"/>
            <a:ext cx="8110331" cy="2387600"/>
          </a:xfrm>
          <a:effectLst/>
        </p:spPr>
        <p:txBody>
          <a:bodyPr anchor="b">
            <a:normAutofit/>
          </a:bodyPr>
          <a:lstStyle>
            <a:lvl1pPr algn="r">
              <a:defRPr sz="7200" b="1">
                <a:solidFill>
                  <a:schemeClr val="bg1"/>
                </a:solidFill>
                <a:effectLst>
                  <a:outerShdw blurRad="50800" dist="38100" dir="5400000" algn="t" rotWithShape="0">
                    <a:prstClr val="black">
                      <a:alpha val="40000"/>
                    </a:prstClr>
                  </a:outerShdw>
                </a:effectLst>
              </a:defRPr>
            </a:lvl1pPr>
          </a:lstStyle>
          <a:p>
            <a:r>
              <a:rPr lang="en-US"/>
              <a:t>Click to edit Master title style</a:t>
            </a:r>
          </a:p>
        </p:txBody>
      </p:sp>
      <p:sp>
        <p:nvSpPr>
          <p:cNvPr id="3" name="Subtitle 2">
            <a:extLst>
              <a:ext uri="{FF2B5EF4-FFF2-40B4-BE49-F238E27FC236}">
                <a16:creationId xmlns:a16="http://schemas.microsoft.com/office/drawing/2014/main" id="{5361CE6F-86C5-43EE-ADB4-52D0FBDAC44C}"/>
              </a:ext>
            </a:extLst>
          </p:cNvPr>
          <p:cNvSpPr>
            <a:spLocks noGrp="1"/>
          </p:cNvSpPr>
          <p:nvPr>
            <p:ph type="subTitle" idx="1"/>
          </p:nvPr>
        </p:nvSpPr>
        <p:spPr>
          <a:xfrm>
            <a:off x="470452" y="3602038"/>
            <a:ext cx="8110331" cy="1655762"/>
          </a:xfrm>
          <a:effectLst/>
        </p:spPr>
        <p:txBody>
          <a:bodyPr>
            <a:normAutofit/>
          </a:bodyPr>
          <a:lstStyle>
            <a:lvl1pPr marL="0" indent="0" algn="r">
              <a:buNone/>
              <a:defRPr sz="4400" b="1">
                <a:solidFill>
                  <a:srgbClr val="7BC24A"/>
                </a:solidFill>
                <a:effectLst>
                  <a:outerShdw blurRad="50800" dist="38100" dir="5400000" algn="t"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38562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427BA-D4E5-4468-BE51-F6219D9D5426}"/>
              </a:ext>
            </a:extLst>
          </p:cNvPr>
          <p:cNvSpPr>
            <a:spLocks noGrp="1"/>
          </p:cNvSpPr>
          <p:nvPr>
            <p:ph type="title"/>
          </p:nvPr>
        </p:nvSpPr>
        <p:spPr>
          <a:xfrm>
            <a:off x="838200" y="789194"/>
            <a:ext cx="10515600" cy="1325563"/>
          </a:xfrm>
        </p:spPr>
        <p:txBody>
          <a:bodyPr/>
          <a:lstStyle>
            <a:lvl1pPr algn="ctr">
              <a:defRPr b="1"/>
            </a:lvl1pPr>
          </a:lstStyle>
          <a:p>
            <a:r>
              <a:rPr lang="en-US"/>
              <a:t>Click to edit Master title style</a:t>
            </a:r>
          </a:p>
        </p:txBody>
      </p:sp>
      <p:sp>
        <p:nvSpPr>
          <p:cNvPr id="3" name="Content Placeholder 2">
            <a:extLst>
              <a:ext uri="{FF2B5EF4-FFF2-40B4-BE49-F238E27FC236}">
                <a16:creationId xmlns:a16="http://schemas.microsoft.com/office/drawing/2014/main" id="{6E3F33CE-A082-4CA6-A79B-94619E56D8F1}"/>
              </a:ext>
            </a:extLst>
          </p:cNvPr>
          <p:cNvSpPr>
            <a:spLocks noGrp="1"/>
          </p:cNvSpPr>
          <p:nvPr>
            <p:ph idx="1"/>
          </p:nvPr>
        </p:nvSpPr>
        <p:spPr>
          <a:xfrm>
            <a:off x="838200" y="2249694"/>
            <a:ext cx="10515600" cy="3886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533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E089-AEEA-494E-9EDA-ECD39A76ACD2}"/>
              </a:ext>
            </a:extLst>
          </p:cNvPr>
          <p:cNvSpPr>
            <a:spLocks noGrp="1"/>
          </p:cNvSpPr>
          <p:nvPr>
            <p:ph type="title"/>
          </p:nvPr>
        </p:nvSpPr>
        <p:spPr>
          <a:xfrm>
            <a:off x="838200" y="786384"/>
            <a:ext cx="10515600" cy="1325563"/>
          </a:xfrm>
        </p:spPr>
        <p:txBody>
          <a:bodyPr/>
          <a:lstStyle>
            <a:lvl1pPr algn="ctr">
              <a:defRPr b="1"/>
            </a:lvl1pPr>
          </a:lstStyle>
          <a:p>
            <a:r>
              <a:rPr lang="en-US"/>
              <a:t>Click to edit Master title style</a:t>
            </a:r>
          </a:p>
        </p:txBody>
      </p:sp>
      <p:sp>
        <p:nvSpPr>
          <p:cNvPr id="3" name="Content Placeholder 2">
            <a:extLst>
              <a:ext uri="{FF2B5EF4-FFF2-40B4-BE49-F238E27FC236}">
                <a16:creationId xmlns:a16="http://schemas.microsoft.com/office/drawing/2014/main" id="{5B6A4F68-7E20-40F1-924E-5C849511E090}"/>
              </a:ext>
            </a:extLst>
          </p:cNvPr>
          <p:cNvSpPr>
            <a:spLocks noGrp="1"/>
          </p:cNvSpPr>
          <p:nvPr>
            <p:ph sz="half" idx="1"/>
          </p:nvPr>
        </p:nvSpPr>
        <p:spPr>
          <a:xfrm>
            <a:off x="838200" y="2249424"/>
            <a:ext cx="51816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076B35-9994-458D-B04C-5D46F8B0184F}"/>
              </a:ext>
            </a:extLst>
          </p:cNvPr>
          <p:cNvSpPr>
            <a:spLocks noGrp="1"/>
          </p:cNvSpPr>
          <p:nvPr>
            <p:ph sz="half" idx="2"/>
          </p:nvPr>
        </p:nvSpPr>
        <p:spPr>
          <a:xfrm>
            <a:off x="6172200" y="2249424"/>
            <a:ext cx="51816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0F3F85-277F-4D1B-8941-8E3F64B15084}"/>
              </a:ext>
            </a:extLst>
          </p:cNvPr>
          <p:cNvSpPr>
            <a:spLocks noGrp="1"/>
          </p:cNvSpPr>
          <p:nvPr>
            <p:ph type="dt" sz="half" idx="10"/>
          </p:nvPr>
        </p:nvSpPr>
        <p:spPr/>
        <p:txBody>
          <a:bodyPr/>
          <a:lstStyle/>
          <a:p>
            <a:fld id="{CF16DA81-AE8B-4930-B2DD-457C444E46D9}" type="datetimeFigureOut">
              <a:rPr lang="en-US" smtClean="0"/>
              <a:t>10/30/2024</a:t>
            </a:fld>
            <a:endParaRPr lang="en-US"/>
          </a:p>
        </p:txBody>
      </p:sp>
      <p:sp>
        <p:nvSpPr>
          <p:cNvPr id="6" name="Footer Placeholder 5">
            <a:extLst>
              <a:ext uri="{FF2B5EF4-FFF2-40B4-BE49-F238E27FC236}">
                <a16:creationId xmlns:a16="http://schemas.microsoft.com/office/drawing/2014/main" id="{6645F81F-69BD-46C1-9659-E2F55DB54F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0BC2E-8B9E-43D8-A1A6-A4121F292D20}"/>
              </a:ext>
            </a:extLst>
          </p:cNvPr>
          <p:cNvSpPr>
            <a:spLocks noGrp="1"/>
          </p:cNvSpPr>
          <p:nvPr>
            <p:ph type="sldNum" sz="quarter" idx="12"/>
          </p:nvPr>
        </p:nvSpPr>
        <p:spPr/>
        <p:txBody>
          <a:bodyPr/>
          <a:lstStyle/>
          <a:p>
            <a:fld id="{2D0D0336-0AE5-4125-9C48-A1F6179A97AA}" type="slidenum">
              <a:rPr lang="en-US" smtClean="0"/>
              <a:t>‹#›</a:t>
            </a:fld>
            <a:endParaRPr lang="en-US"/>
          </a:p>
        </p:txBody>
      </p:sp>
    </p:spTree>
    <p:extLst>
      <p:ext uri="{BB962C8B-B14F-4D97-AF65-F5344CB8AC3E}">
        <p14:creationId xmlns:p14="http://schemas.microsoft.com/office/powerpoint/2010/main" val="800533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039C25-20EC-47BA-B768-D0516B161059}"/>
              </a:ext>
            </a:extLst>
          </p:cNvPr>
          <p:cNvSpPr>
            <a:spLocks noGrp="1"/>
          </p:cNvSpPr>
          <p:nvPr>
            <p:ph type="dt" sz="half" idx="10"/>
          </p:nvPr>
        </p:nvSpPr>
        <p:spPr/>
        <p:txBody>
          <a:bodyPr/>
          <a:lstStyle/>
          <a:p>
            <a:fld id="{CF16DA81-AE8B-4930-B2DD-457C444E46D9}" type="datetimeFigureOut">
              <a:rPr lang="en-US" smtClean="0"/>
              <a:t>10/30/2024</a:t>
            </a:fld>
            <a:endParaRPr lang="en-US"/>
          </a:p>
        </p:txBody>
      </p:sp>
      <p:sp>
        <p:nvSpPr>
          <p:cNvPr id="3" name="Footer Placeholder 2">
            <a:extLst>
              <a:ext uri="{FF2B5EF4-FFF2-40B4-BE49-F238E27FC236}">
                <a16:creationId xmlns:a16="http://schemas.microsoft.com/office/drawing/2014/main" id="{B8FD6430-028C-442F-A60D-8C2AFE4911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E9C71-9DAC-4FB1-A46B-5ED36CA3A56B}"/>
              </a:ext>
            </a:extLst>
          </p:cNvPr>
          <p:cNvSpPr>
            <a:spLocks noGrp="1"/>
          </p:cNvSpPr>
          <p:nvPr>
            <p:ph type="sldNum" sz="quarter" idx="12"/>
          </p:nvPr>
        </p:nvSpPr>
        <p:spPr/>
        <p:txBody>
          <a:bodyPr/>
          <a:lstStyle/>
          <a:p>
            <a:fld id="{2D0D0336-0AE5-4125-9C48-A1F6179A97AA}" type="slidenum">
              <a:rPr lang="en-US" smtClean="0"/>
              <a:t>‹#›</a:t>
            </a:fld>
            <a:endParaRPr lang="en-US"/>
          </a:p>
        </p:txBody>
      </p:sp>
    </p:spTree>
    <p:extLst>
      <p:ext uri="{BB962C8B-B14F-4D97-AF65-F5344CB8AC3E}">
        <p14:creationId xmlns:p14="http://schemas.microsoft.com/office/powerpoint/2010/main" val="32963082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1A60AE-C86F-4FA0-AEAE-1A2268750A79}"/>
              </a:ext>
            </a:extLst>
          </p:cNvPr>
          <p:cNvSpPr>
            <a:spLocks noGrp="1"/>
          </p:cNvSpPr>
          <p:nvPr>
            <p:ph type="title"/>
          </p:nvPr>
        </p:nvSpPr>
        <p:spPr>
          <a:xfrm>
            <a:off x="838200" y="78638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4F7D7D-D1A6-4ECF-A911-538B11C33A5B}"/>
              </a:ext>
            </a:extLst>
          </p:cNvPr>
          <p:cNvSpPr>
            <a:spLocks noGrp="1"/>
          </p:cNvSpPr>
          <p:nvPr>
            <p:ph type="body" idx="1"/>
          </p:nvPr>
        </p:nvSpPr>
        <p:spPr>
          <a:xfrm>
            <a:off x="838200" y="2249424"/>
            <a:ext cx="105156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1073D5-F4A1-47CD-A5C0-5A121724B7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6DA81-AE8B-4930-B2DD-457C444E46D9}" type="datetimeFigureOut">
              <a:rPr lang="en-US" smtClean="0"/>
              <a:t>10/30/2024</a:t>
            </a:fld>
            <a:endParaRPr lang="en-US"/>
          </a:p>
        </p:txBody>
      </p:sp>
      <p:sp>
        <p:nvSpPr>
          <p:cNvPr id="5" name="Footer Placeholder 4">
            <a:extLst>
              <a:ext uri="{FF2B5EF4-FFF2-40B4-BE49-F238E27FC236}">
                <a16:creationId xmlns:a16="http://schemas.microsoft.com/office/drawing/2014/main" id="{AA84DBE0-2D5C-41D0-A2AD-9903E8CA32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82F530-C7F0-47F8-994B-C34044FB40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D0336-0AE5-4125-9C48-A1F6179A97AA}" type="slidenum">
              <a:rPr lang="en-US" smtClean="0"/>
              <a:t>‹#›</a:t>
            </a:fld>
            <a:endParaRPr lang="en-US"/>
          </a:p>
        </p:txBody>
      </p:sp>
    </p:spTree>
    <p:extLst>
      <p:ext uri="{BB962C8B-B14F-4D97-AF65-F5344CB8AC3E}">
        <p14:creationId xmlns:p14="http://schemas.microsoft.com/office/powerpoint/2010/main" val="16852334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5" r:id="rId5"/>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Font typeface="Arial" panose="020B0604020202020204" pitchFamily="34" charset="0"/>
        <a:buChar char="•"/>
        <a:defRPr sz="4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3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32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mailto:snap@hawaiifoodbankkauai.org" TargetMode="External"/><Relationship Id="rId4" Type="http://schemas.openxmlformats.org/officeDocument/2006/relationships/hyperlink" Target="mailto:laura@hawaiifoodbank.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mailto:sonomi@hawaiifoodbank.org" TargetMode="External"/><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mailto:snap@hawaiifoodbankkauai.org" TargetMode="External"/><Relationship Id="rId5" Type="http://schemas.openxmlformats.org/officeDocument/2006/relationships/hyperlink" Target="mailto:kirsten@hawaiifoodbank.org" TargetMode="External"/><Relationship Id="rId4" Type="http://schemas.openxmlformats.org/officeDocument/2006/relationships/hyperlink" Target="mailto:eva@hawaiifoodbank.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mailto:jennifer@hawaiifoodbank.org" TargetMode="External"/><Relationship Id="rId2" Type="http://schemas.openxmlformats.org/officeDocument/2006/relationships/hyperlink" Target="mailto:aubrey@hawaiifoodbank.org" TargetMode="External"/><Relationship Id="rId1" Type="http://schemas.openxmlformats.org/officeDocument/2006/relationships/slideLayout" Target="../slideLayouts/slideLayout3.xml"/><Relationship Id="rId4" Type="http://schemas.openxmlformats.org/officeDocument/2006/relationships/hyperlink" Target="mailto:michelle@hawaiifoodbankkauai.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a8PLJnJeER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mailto:mine@hawaiifoodbank.org" TargetMode="External"/><Relationship Id="rId2" Type="http://schemas.openxmlformats.org/officeDocument/2006/relationships/hyperlink" Target="mailto:kirsten@hawaiifoodbank.org"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mailto:bridget@hawaiifoodbank.org" TargetMode="External"/><Relationship Id="rId2" Type="http://schemas.openxmlformats.org/officeDocument/2006/relationships/hyperlink" Target="mailto:naomi@hawaiifoodbank.org"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mailto:hiroko@hawaiifoodbank.org" TargetMode="External"/><Relationship Id="rId2" Type="http://schemas.openxmlformats.org/officeDocument/2006/relationships/hyperlink" Target="mailto:kirsten@hawaiifoodbank.org" TargetMode="External"/><Relationship Id="rId1" Type="http://schemas.openxmlformats.org/officeDocument/2006/relationships/slideLayout" Target="../slideLayouts/slideLayout3.xml"/><Relationship Id="rId4" Type="http://schemas.openxmlformats.org/officeDocument/2006/relationships/hyperlink" Target="mailto:kelly@hawaiifoodbank.or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mailto:agencyrelations@hawaiifoodbank.org" TargetMode="External"/><Relationship Id="rId2" Type="http://schemas.openxmlformats.org/officeDocument/2006/relationships/hyperlink" Target="mailto:monthlyreports@hawaiifoodbank.org" TargetMode="External"/><Relationship Id="rId1" Type="http://schemas.openxmlformats.org/officeDocument/2006/relationships/slideLayout" Target="../slideLayouts/slideLayout3.xml"/><Relationship Id="rId4" Type="http://schemas.openxmlformats.org/officeDocument/2006/relationships/hyperlink" Target="mailto:invoicing@hawaiifoodbank.or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nR4bZWRGwD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4.xml"/><Relationship Id="rId1" Type="http://schemas.openxmlformats.org/officeDocument/2006/relationships/video" Target="https://www.youtube.com/embed/uABOlrIxxHQ"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265D6-4659-4788-999C-2A0136DCD594}"/>
              </a:ext>
            </a:extLst>
          </p:cNvPr>
          <p:cNvSpPr>
            <a:spLocks noGrp="1"/>
          </p:cNvSpPr>
          <p:nvPr>
            <p:ph type="ctrTitle"/>
          </p:nvPr>
        </p:nvSpPr>
        <p:spPr>
          <a:xfrm>
            <a:off x="321598" y="1019640"/>
            <a:ext cx="8110332" cy="2217106"/>
          </a:xfrm>
        </p:spPr>
        <p:txBody>
          <a:bodyPr>
            <a:noAutofit/>
          </a:bodyPr>
          <a:lstStyle/>
          <a:p>
            <a:r>
              <a:rPr lang="en-US" sz="5400"/>
              <a:t>Partner Agency Meeting</a:t>
            </a:r>
            <a:endParaRPr lang="en-US" sz="4400"/>
          </a:p>
        </p:txBody>
      </p:sp>
    </p:spTree>
    <p:extLst>
      <p:ext uri="{BB962C8B-B14F-4D97-AF65-F5344CB8AC3E}">
        <p14:creationId xmlns:p14="http://schemas.microsoft.com/office/powerpoint/2010/main" val="2080480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Monitoring </a:t>
            </a:r>
          </a:p>
        </p:txBody>
      </p:sp>
      <p:sp>
        <p:nvSpPr>
          <p:cNvPr id="3" name="Content Placeholder 2"/>
          <p:cNvSpPr>
            <a:spLocks noGrp="1"/>
          </p:cNvSpPr>
          <p:nvPr>
            <p:ph idx="1"/>
          </p:nvPr>
        </p:nvSpPr>
        <p:spPr>
          <a:xfrm>
            <a:off x="1015481" y="2249694"/>
            <a:ext cx="10515600" cy="3886063"/>
          </a:xfrm>
        </p:spPr>
        <p:txBody>
          <a:bodyPr/>
          <a:lstStyle/>
          <a:p>
            <a:r>
              <a:rPr lang="en-US"/>
              <a:t>At least annual monitoring</a:t>
            </a:r>
          </a:p>
          <a:p>
            <a:r>
              <a:rPr lang="en-US"/>
              <a:t>Site visit or mystery shopper</a:t>
            </a:r>
          </a:p>
          <a:p>
            <a:r>
              <a:rPr lang="en-US"/>
              <a:t>CSFP – annual monitoring</a:t>
            </a:r>
          </a:p>
          <a:p>
            <a:r>
              <a:rPr lang="en-US"/>
              <a:t>Funder audits</a:t>
            </a:r>
          </a:p>
          <a:p>
            <a:endParaRPr lang="en-US"/>
          </a:p>
        </p:txBody>
      </p:sp>
    </p:spTree>
    <p:extLst>
      <p:ext uri="{BB962C8B-B14F-4D97-AF65-F5344CB8AC3E}">
        <p14:creationId xmlns:p14="http://schemas.microsoft.com/office/powerpoint/2010/main" val="1457344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Hawaii Foodbank Programs</a:t>
            </a:r>
          </a:p>
        </p:txBody>
      </p:sp>
    </p:spTree>
    <p:extLst>
      <p:ext uri="{BB962C8B-B14F-4D97-AF65-F5344CB8AC3E}">
        <p14:creationId xmlns:p14="http://schemas.microsoft.com/office/powerpoint/2010/main" val="3612579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Agency Type</a:t>
            </a:r>
          </a:p>
        </p:txBody>
      </p:sp>
      <p:sp>
        <p:nvSpPr>
          <p:cNvPr id="5" name="Content Placeholder 4"/>
          <p:cNvSpPr>
            <a:spLocks noGrp="1"/>
          </p:cNvSpPr>
          <p:nvPr>
            <p:ph idx="1"/>
          </p:nvPr>
        </p:nvSpPr>
        <p:spPr/>
        <p:txBody>
          <a:bodyPr>
            <a:normAutofit fontScale="92500" lnSpcReduction="10000"/>
          </a:bodyPr>
          <a:lstStyle/>
          <a:p>
            <a:r>
              <a:rPr lang="en-US"/>
              <a:t>Pantry </a:t>
            </a:r>
          </a:p>
          <a:p>
            <a:r>
              <a:rPr lang="en-US"/>
              <a:t>Outreach</a:t>
            </a:r>
          </a:p>
          <a:p>
            <a:r>
              <a:rPr lang="en-US"/>
              <a:t>Snacks</a:t>
            </a:r>
          </a:p>
          <a:p>
            <a:r>
              <a:rPr lang="en-US"/>
              <a:t>Shelter</a:t>
            </a:r>
          </a:p>
          <a:p>
            <a:r>
              <a:rPr lang="en-US"/>
              <a:t>Soup Kitchen</a:t>
            </a:r>
          </a:p>
          <a:p>
            <a:r>
              <a:rPr lang="en-US"/>
              <a:t>Ohana Produce Plus</a:t>
            </a:r>
          </a:p>
        </p:txBody>
      </p:sp>
    </p:spTree>
    <p:extLst>
      <p:ext uri="{BB962C8B-B14F-4D97-AF65-F5344CB8AC3E}">
        <p14:creationId xmlns:p14="http://schemas.microsoft.com/office/powerpoint/2010/main" val="240658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Hawaii Foodbank Programs</a:t>
            </a:r>
          </a:p>
        </p:txBody>
      </p:sp>
      <p:sp>
        <p:nvSpPr>
          <p:cNvPr id="3" name="Content Placeholder 2"/>
          <p:cNvSpPr>
            <a:spLocks noGrp="1"/>
          </p:cNvSpPr>
          <p:nvPr>
            <p:ph idx="1"/>
          </p:nvPr>
        </p:nvSpPr>
        <p:spPr/>
        <p:txBody>
          <a:bodyPr>
            <a:normAutofit/>
          </a:bodyPr>
          <a:lstStyle/>
          <a:p>
            <a:pPr lvl="1"/>
            <a:r>
              <a:rPr lang="en-US"/>
              <a:t>Ohana Produce Plus Program</a:t>
            </a:r>
          </a:p>
          <a:p>
            <a:pPr lvl="1"/>
            <a:r>
              <a:rPr lang="en-US"/>
              <a:t>Food 4 Keiki Programs </a:t>
            </a:r>
          </a:p>
          <a:p>
            <a:pPr lvl="1"/>
            <a:r>
              <a:rPr lang="en-US"/>
              <a:t>Government Programs</a:t>
            </a:r>
          </a:p>
          <a:p>
            <a:pPr lvl="1"/>
            <a:r>
              <a:rPr lang="en-US"/>
              <a:t>SNAP Assistance</a:t>
            </a:r>
          </a:p>
        </p:txBody>
      </p:sp>
    </p:spTree>
    <p:extLst>
      <p:ext uri="{BB962C8B-B14F-4D97-AF65-F5344CB8AC3E}">
        <p14:creationId xmlns:p14="http://schemas.microsoft.com/office/powerpoint/2010/main" val="1199248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Ohana Produce Plus Program</a:t>
            </a:r>
          </a:p>
        </p:txBody>
      </p:sp>
      <p:sp>
        <p:nvSpPr>
          <p:cNvPr id="5" name="Content Placeholder 4"/>
          <p:cNvSpPr>
            <a:spLocks noGrp="1"/>
          </p:cNvSpPr>
          <p:nvPr>
            <p:ph sz="half" idx="1"/>
          </p:nvPr>
        </p:nvSpPr>
        <p:spPr/>
        <p:txBody>
          <a:bodyPr>
            <a:normAutofit fontScale="70000" lnSpcReduction="20000"/>
          </a:bodyPr>
          <a:lstStyle/>
          <a:p>
            <a:r>
              <a:rPr lang="en-US"/>
              <a:t>Partner agencies distribute 10 -20 pallets of fresh produce, assorted dry goods, and nonperishable items to underserved communities</a:t>
            </a:r>
          </a:p>
          <a:p>
            <a:r>
              <a:rPr lang="en-US"/>
              <a:t>~ 35 Ohana Agencies</a:t>
            </a:r>
          </a:p>
          <a:p>
            <a:r>
              <a:rPr lang="en-US"/>
              <a:t>~9-17 distributions per week</a:t>
            </a:r>
          </a:p>
          <a:p>
            <a:r>
              <a:rPr lang="en-US"/>
              <a:t>~ 51 distributions per month</a:t>
            </a:r>
          </a:p>
          <a:p>
            <a:endParaRPr lang="en-US"/>
          </a:p>
        </p:txBody>
      </p:sp>
      <p:pic>
        <p:nvPicPr>
          <p:cNvPr id="7" name="Content Placeholder 6">
            <a:extLst>
              <a:ext uri="{FF2B5EF4-FFF2-40B4-BE49-F238E27FC236}">
                <a16:creationId xmlns:a16="http://schemas.microsoft.com/office/drawing/2014/main" id="{751483D3-531A-40B7-B959-8870A6358A11}"/>
              </a:ext>
            </a:extLst>
          </p:cNvPr>
          <p:cNvPicPr>
            <a:picLocks noGrp="1" noChangeAspect="1"/>
          </p:cNvPicPr>
          <p:nvPr>
            <p:ph sz="half" idx="2"/>
          </p:nvPr>
        </p:nvPicPr>
        <p:blipFill rotWithShape="1">
          <a:blip r:embed="rId2"/>
          <a:srcRect l="507" t="20013" r="59051" b="5594"/>
          <a:stretch/>
        </p:blipFill>
        <p:spPr>
          <a:xfrm>
            <a:off x="6819693" y="2249488"/>
            <a:ext cx="3886614" cy="3886200"/>
          </a:xfrm>
          <a:prstGeom prst="rect">
            <a:avLst/>
          </a:prstGeom>
        </p:spPr>
      </p:pic>
    </p:spTree>
    <p:extLst>
      <p:ext uri="{BB962C8B-B14F-4D97-AF65-F5344CB8AC3E}">
        <p14:creationId xmlns:p14="http://schemas.microsoft.com/office/powerpoint/2010/main" val="1489539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B7BA0-4947-4073-AE56-A6B40EF13A28}"/>
              </a:ext>
            </a:extLst>
          </p:cNvPr>
          <p:cNvSpPr>
            <a:spLocks noGrp="1"/>
          </p:cNvSpPr>
          <p:nvPr>
            <p:ph type="title"/>
          </p:nvPr>
        </p:nvSpPr>
        <p:spPr>
          <a:xfrm>
            <a:off x="838200" y="800303"/>
            <a:ext cx="10515600" cy="1325563"/>
          </a:xfrm>
        </p:spPr>
        <p:txBody>
          <a:bodyPr>
            <a:normAutofit/>
          </a:bodyPr>
          <a:lstStyle/>
          <a:p>
            <a:pPr marL="0" marR="0">
              <a:spcBef>
                <a:spcPts val="0"/>
              </a:spcBef>
              <a:spcAft>
                <a:spcPts val="0"/>
              </a:spcAft>
            </a:pPr>
            <a:r>
              <a:rPr lang="en-US" sz="3600" kern="100">
                <a:effectLst/>
                <a:latin typeface="+mn-lt"/>
                <a:ea typeface="Calibri" panose="020F0502020204030204" pitchFamily="34" charset="0"/>
                <a:cs typeface="Times New Roman" panose="02020603050405020304" pitchFamily="18" charset="0"/>
              </a:rPr>
              <a:t>Food 4 Keiki Programs</a:t>
            </a:r>
          </a:p>
        </p:txBody>
      </p:sp>
      <p:sp>
        <p:nvSpPr>
          <p:cNvPr id="3" name="Content Placeholder 2">
            <a:extLst>
              <a:ext uri="{FF2B5EF4-FFF2-40B4-BE49-F238E27FC236}">
                <a16:creationId xmlns:a16="http://schemas.microsoft.com/office/drawing/2014/main" id="{99F9A857-9FA4-4D67-B244-9B402E132F64}"/>
              </a:ext>
            </a:extLst>
          </p:cNvPr>
          <p:cNvSpPr>
            <a:spLocks noGrp="1"/>
          </p:cNvSpPr>
          <p:nvPr>
            <p:ph idx="1"/>
          </p:nvPr>
        </p:nvSpPr>
        <p:spPr>
          <a:xfrm>
            <a:off x="681153" y="1861458"/>
            <a:ext cx="10829693" cy="4340560"/>
          </a:xfrm>
        </p:spPr>
        <p:txBody>
          <a:bodyPr>
            <a:noAutofit/>
          </a:bodyPr>
          <a:lstStyle/>
          <a:p>
            <a:r>
              <a:rPr lang="en-US" sz="3600"/>
              <a:t>There are 4 programs under the Food 4 Keiki umbrella</a:t>
            </a:r>
          </a:p>
          <a:p>
            <a:pPr lvl="1"/>
            <a:r>
              <a:rPr lang="en-US" sz="3200"/>
              <a:t>School Pantry</a:t>
            </a:r>
          </a:p>
          <a:p>
            <a:pPr lvl="1"/>
            <a:r>
              <a:rPr lang="en-US" sz="3200"/>
              <a:t>Feeding Our Future</a:t>
            </a:r>
          </a:p>
          <a:p>
            <a:pPr lvl="1"/>
            <a:r>
              <a:rPr lang="en-US" sz="3200"/>
              <a:t>Summer Food Service Program</a:t>
            </a:r>
          </a:p>
          <a:p>
            <a:pPr lvl="1"/>
            <a:r>
              <a:rPr lang="en-US" sz="3200"/>
              <a:t>Child and Adult Care Food Program</a:t>
            </a:r>
          </a:p>
        </p:txBody>
      </p:sp>
    </p:spTree>
    <p:extLst>
      <p:ext uri="{BB962C8B-B14F-4D97-AF65-F5344CB8AC3E}">
        <p14:creationId xmlns:p14="http://schemas.microsoft.com/office/powerpoint/2010/main" val="4092183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7111-47A5-4DC1-89FD-DEE04CEDE5B1}"/>
              </a:ext>
            </a:extLst>
          </p:cNvPr>
          <p:cNvSpPr>
            <a:spLocks noGrp="1"/>
          </p:cNvSpPr>
          <p:nvPr>
            <p:ph type="title"/>
          </p:nvPr>
        </p:nvSpPr>
        <p:spPr>
          <a:xfrm>
            <a:off x="-1304638" y="670926"/>
            <a:ext cx="10515600" cy="1325563"/>
          </a:xfrm>
        </p:spPr>
        <p:txBody>
          <a:bodyPr>
            <a:normAutofit/>
          </a:bodyPr>
          <a:lstStyle/>
          <a:p>
            <a:r>
              <a:rPr lang="en-US" sz="3000"/>
              <a:t>School Pantry Distributions</a:t>
            </a:r>
          </a:p>
        </p:txBody>
      </p:sp>
      <p:sp>
        <p:nvSpPr>
          <p:cNvPr id="3" name="Content Placeholder 2">
            <a:extLst>
              <a:ext uri="{FF2B5EF4-FFF2-40B4-BE49-F238E27FC236}">
                <a16:creationId xmlns:a16="http://schemas.microsoft.com/office/drawing/2014/main" id="{FAD90BBE-2940-434B-9AAD-3FC8D3781975}"/>
              </a:ext>
            </a:extLst>
          </p:cNvPr>
          <p:cNvSpPr>
            <a:spLocks noGrp="1"/>
          </p:cNvSpPr>
          <p:nvPr>
            <p:ph idx="1"/>
          </p:nvPr>
        </p:nvSpPr>
        <p:spPr>
          <a:xfrm>
            <a:off x="1189594" y="1719634"/>
            <a:ext cx="11187677" cy="1325563"/>
          </a:xfrm>
        </p:spPr>
        <p:txBody>
          <a:bodyPr vert="horz" lIns="91440" tIns="45720" rIns="91440" bIns="45720" rtlCol="0" anchor="t">
            <a:normAutofit/>
          </a:bodyPr>
          <a:lstStyle/>
          <a:p>
            <a:pPr>
              <a:spcBef>
                <a:spcPts val="0"/>
              </a:spcBef>
            </a:pPr>
            <a:r>
              <a:rPr lang="en-US" sz="2000" kern="100">
                <a:ea typeface="Calibri" panose="020F0502020204030204" pitchFamily="34" charset="0"/>
                <a:cs typeface="Times New Roman"/>
              </a:rPr>
              <a:t>Hawai‛i Foodbank provides food for the School Pantry, and then the school distributes the food to students and families in their school community. </a:t>
            </a:r>
            <a:endParaRPr lang="en-US" sz="2000">
              <a:ea typeface="Calibri" panose="020F0502020204030204" pitchFamily="34" charset="0"/>
              <a:cs typeface="Times New Roman"/>
            </a:endParaRPr>
          </a:p>
          <a:p>
            <a:pPr>
              <a:spcBef>
                <a:spcPts val="0"/>
              </a:spcBef>
            </a:pPr>
            <a:r>
              <a:rPr lang="en-US" sz="2000" kern="100">
                <a:ea typeface="Calibri" panose="020F0502020204030204" pitchFamily="34" charset="0"/>
                <a:cs typeface="Times New Roman"/>
              </a:rPr>
              <a:t> There</a:t>
            </a:r>
            <a:r>
              <a:rPr lang="en-US" sz="2000" kern="100">
                <a:effectLst/>
                <a:ea typeface="Calibri" panose="020F0502020204030204" pitchFamily="34" charset="0"/>
                <a:cs typeface="Times New Roman"/>
              </a:rPr>
              <a:t> are different models of food distribution that can be selected by </a:t>
            </a:r>
            <a:r>
              <a:rPr lang="en-US" sz="2000" kern="100">
                <a:ea typeface="Calibri" panose="020F0502020204030204" pitchFamily="34" charset="0"/>
                <a:cs typeface="Times New Roman"/>
              </a:rPr>
              <a:t>the</a:t>
            </a:r>
            <a:r>
              <a:rPr lang="en-US" sz="2000" kern="100">
                <a:effectLst/>
                <a:ea typeface="Calibri" panose="020F0502020204030204" pitchFamily="34" charset="0"/>
                <a:cs typeface="Times New Roman"/>
              </a:rPr>
              <a:t> </a:t>
            </a:r>
            <a:r>
              <a:rPr lang="en-US" sz="2000" kern="100">
                <a:ea typeface="Calibri" panose="020F0502020204030204" pitchFamily="34" charset="0"/>
                <a:cs typeface="Times New Roman"/>
              </a:rPr>
              <a:t>School</a:t>
            </a:r>
            <a:r>
              <a:rPr lang="en-US" sz="2000" kern="100">
                <a:effectLst/>
                <a:ea typeface="Calibri" panose="020F0502020204030204" pitchFamily="34" charset="0"/>
                <a:cs typeface="Times New Roman"/>
              </a:rPr>
              <a:t> </a:t>
            </a:r>
            <a:r>
              <a:rPr lang="en-US" sz="2000" kern="100">
                <a:ea typeface="Calibri" panose="020F0502020204030204" pitchFamily="34" charset="0"/>
                <a:cs typeface="Times New Roman"/>
              </a:rPr>
              <a:t>Pantry based</a:t>
            </a:r>
            <a:r>
              <a:rPr lang="en-US" sz="2000" kern="100">
                <a:effectLst/>
                <a:ea typeface="Calibri" panose="020F0502020204030204" pitchFamily="34" charset="0"/>
                <a:cs typeface="Times New Roman"/>
              </a:rPr>
              <a:t> on their capacity and the needs of the community.</a:t>
            </a:r>
            <a:endParaRPr lang="en-US" sz="2000"/>
          </a:p>
        </p:txBody>
      </p:sp>
      <p:pic>
        <p:nvPicPr>
          <p:cNvPr id="6" name="Picture 5">
            <a:extLst>
              <a:ext uri="{FF2B5EF4-FFF2-40B4-BE49-F238E27FC236}">
                <a16:creationId xmlns:a16="http://schemas.microsoft.com/office/drawing/2014/main" id="{8D18A61B-7713-0073-6E54-A6138FAA81D0}"/>
              </a:ext>
            </a:extLst>
          </p:cNvPr>
          <p:cNvPicPr>
            <a:picLocks noChangeAspect="1"/>
          </p:cNvPicPr>
          <p:nvPr/>
        </p:nvPicPr>
        <p:blipFill>
          <a:blip r:embed="rId3"/>
          <a:stretch>
            <a:fillRect/>
          </a:stretch>
        </p:blipFill>
        <p:spPr>
          <a:xfrm>
            <a:off x="374199" y="3298280"/>
            <a:ext cx="3251199" cy="1828800"/>
          </a:xfrm>
          <a:prstGeom prst="rect">
            <a:avLst/>
          </a:prstGeom>
        </p:spPr>
      </p:pic>
      <p:pic>
        <p:nvPicPr>
          <p:cNvPr id="7" name="Content Placeholder 3" descr="A group of people holding a box of food&#10;&#10;Description automatically generated with medium confidence">
            <a:extLst>
              <a:ext uri="{FF2B5EF4-FFF2-40B4-BE49-F238E27FC236}">
                <a16:creationId xmlns:a16="http://schemas.microsoft.com/office/drawing/2014/main" id="{91F6C7C4-1616-F808-8E4A-77CF544AFC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3162" y="4121240"/>
            <a:ext cx="2743200" cy="1828800"/>
          </a:xfrm>
          <a:prstGeom prst="rect">
            <a:avLst/>
          </a:prstGeom>
        </p:spPr>
      </p:pic>
      <p:pic>
        <p:nvPicPr>
          <p:cNvPr id="8" name="Picture 2" descr="May be an image of one or more people and park">
            <a:extLst>
              <a:ext uri="{FF2B5EF4-FFF2-40B4-BE49-F238E27FC236}">
                <a16:creationId xmlns:a16="http://schemas.microsoft.com/office/drawing/2014/main" id="{2E6B3341-AD5A-8E3E-D248-303051252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4126" y="3431123"/>
            <a:ext cx="2286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y be an image of 6 people, child and text">
            <a:extLst>
              <a:ext uri="{FF2B5EF4-FFF2-40B4-BE49-F238E27FC236}">
                <a16:creationId xmlns:a16="http://schemas.microsoft.com/office/drawing/2014/main" id="{5B6AD7A7-2AD8-2F12-828C-F8335910CE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3555" y="4121240"/>
            <a:ext cx="22860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AF186D0-911A-C101-D7C7-366D719B4078}"/>
              </a:ext>
            </a:extLst>
          </p:cNvPr>
          <p:cNvSpPr txBox="1"/>
          <p:nvPr/>
        </p:nvSpPr>
        <p:spPr>
          <a:xfrm>
            <a:off x="7031650" y="3057545"/>
            <a:ext cx="2285999" cy="369332"/>
          </a:xfrm>
          <a:prstGeom prst="rect">
            <a:avLst/>
          </a:prstGeom>
          <a:noFill/>
        </p:spPr>
        <p:txBody>
          <a:bodyPr wrap="square" rtlCol="0">
            <a:spAutoFit/>
          </a:bodyPr>
          <a:lstStyle/>
          <a:p>
            <a:pPr algn="ctr"/>
            <a:r>
              <a:rPr lang="en-US"/>
              <a:t>Standard Pantry</a:t>
            </a:r>
          </a:p>
        </p:txBody>
      </p:sp>
      <p:sp>
        <p:nvSpPr>
          <p:cNvPr id="12" name="TextBox 11">
            <a:extLst>
              <a:ext uri="{FF2B5EF4-FFF2-40B4-BE49-F238E27FC236}">
                <a16:creationId xmlns:a16="http://schemas.microsoft.com/office/drawing/2014/main" id="{B30A1E90-D4CB-9F9B-2A0D-A2CAD11DE22E}"/>
              </a:ext>
            </a:extLst>
          </p:cNvPr>
          <p:cNvSpPr txBox="1"/>
          <p:nvPr/>
        </p:nvSpPr>
        <p:spPr>
          <a:xfrm>
            <a:off x="3908827" y="3751908"/>
            <a:ext cx="2743199" cy="369332"/>
          </a:xfrm>
          <a:prstGeom prst="rect">
            <a:avLst/>
          </a:prstGeom>
          <a:noFill/>
        </p:spPr>
        <p:txBody>
          <a:bodyPr wrap="square" rtlCol="0">
            <a:spAutoFit/>
          </a:bodyPr>
          <a:lstStyle/>
          <a:p>
            <a:pPr algn="ctr"/>
            <a:r>
              <a:rPr lang="en-US"/>
              <a:t>Bags</a:t>
            </a:r>
          </a:p>
        </p:txBody>
      </p:sp>
      <p:sp>
        <p:nvSpPr>
          <p:cNvPr id="13" name="TextBox 12">
            <a:extLst>
              <a:ext uri="{FF2B5EF4-FFF2-40B4-BE49-F238E27FC236}">
                <a16:creationId xmlns:a16="http://schemas.microsoft.com/office/drawing/2014/main" id="{87788EDC-6447-F8B1-A801-60D0A9357BEF}"/>
              </a:ext>
            </a:extLst>
          </p:cNvPr>
          <p:cNvSpPr txBox="1"/>
          <p:nvPr/>
        </p:nvSpPr>
        <p:spPr>
          <a:xfrm>
            <a:off x="374200" y="2957668"/>
            <a:ext cx="3251198" cy="369332"/>
          </a:xfrm>
          <a:prstGeom prst="rect">
            <a:avLst/>
          </a:prstGeom>
          <a:noFill/>
        </p:spPr>
        <p:txBody>
          <a:bodyPr wrap="square" rtlCol="0">
            <a:spAutoFit/>
          </a:bodyPr>
          <a:lstStyle/>
          <a:p>
            <a:pPr algn="ctr"/>
            <a:r>
              <a:rPr lang="en-US"/>
              <a:t>Snacks</a:t>
            </a:r>
          </a:p>
        </p:txBody>
      </p:sp>
      <p:sp>
        <p:nvSpPr>
          <p:cNvPr id="14" name="TextBox 13">
            <a:extLst>
              <a:ext uri="{FF2B5EF4-FFF2-40B4-BE49-F238E27FC236}">
                <a16:creationId xmlns:a16="http://schemas.microsoft.com/office/drawing/2014/main" id="{231E4E44-CA1C-BA6D-1721-209B16427E49}"/>
              </a:ext>
            </a:extLst>
          </p:cNvPr>
          <p:cNvSpPr txBox="1"/>
          <p:nvPr/>
        </p:nvSpPr>
        <p:spPr>
          <a:xfrm>
            <a:off x="9593555" y="3751908"/>
            <a:ext cx="2286000" cy="369332"/>
          </a:xfrm>
          <a:prstGeom prst="rect">
            <a:avLst/>
          </a:prstGeom>
          <a:noFill/>
        </p:spPr>
        <p:txBody>
          <a:bodyPr wrap="square" rtlCol="0">
            <a:spAutoFit/>
          </a:bodyPr>
          <a:lstStyle/>
          <a:p>
            <a:pPr algn="ctr"/>
            <a:r>
              <a:rPr lang="en-US"/>
              <a:t>Choice Pantry</a:t>
            </a:r>
          </a:p>
        </p:txBody>
      </p:sp>
    </p:spTree>
    <p:extLst>
      <p:ext uri="{BB962C8B-B14F-4D97-AF65-F5344CB8AC3E}">
        <p14:creationId xmlns:p14="http://schemas.microsoft.com/office/powerpoint/2010/main" val="149961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9FB4B0AC-3717-4F06-878C-A96243CA5C2C}"/>
              </a:ext>
            </a:extLst>
          </p:cNvPr>
          <p:cNvSpPr txBox="1">
            <a:spLocks/>
          </p:cNvSpPr>
          <p:nvPr/>
        </p:nvSpPr>
        <p:spPr>
          <a:xfrm>
            <a:off x="-1913965" y="73434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000"/>
              <a:t>Feeding Our Future</a:t>
            </a:r>
          </a:p>
        </p:txBody>
      </p:sp>
      <p:sp>
        <p:nvSpPr>
          <p:cNvPr id="9" name="Content Placeholder 4">
            <a:extLst>
              <a:ext uri="{FF2B5EF4-FFF2-40B4-BE49-F238E27FC236}">
                <a16:creationId xmlns:a16="http://schemas.microsoft.com/office/drawing/2014/main" id="{FE7FC5C6-E7A1-46AD-B576-74712DE057DE}"/>
              </a:ext>
            </a:extLst>
          </p:cNvPr>
          <p:cNvSpPr txBox="1">
            <a:spLocks/>
          </p:cNvSpPr>
          <p:nvPr/>
        </p:nvSpPr>
        <p:spPr>
          <a:xfrm>
            <a:off x="824757" y="1931522"/>
            <a:ext cx="10771463" cy="20488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200"/>
              </a:spcBef>
              <a:buFont typeface="Arial" panose="020B0604020202020204" pitchFamily="34" charset="0"/>
              <a:buChar char="•"/>
              <a:defRPr sz="4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3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32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0"/>
              </a:spcBef>
            </a:pPr>
            <a:r>
              <a:rPr lang="en-US" sz="2000">
                <a:latin typeface="+mj-lt"/>
              </a:rPr>
              <a:t>Nationally, </a:t>
            </a:r>
            <a:r>
              <a:rPr lang="en-US" sz="2000">
                <a:solidFill>
                  <a:srgbClr val="272727"/>
                </a:solidFill>
                <a:latin typeface="+mj-lt"/>
              </a:rPr>
              <a:t>29 million kids receive free or reduced-price meals during the school year, but less than 3 million continue to receive meals during the summer.</a:t>
            </a:r>
          </a:p>
          <a:p>
            <a:pPr marL="0">
              <a:spcBef>
                <a:spcPts val="0"/>
              </a:spcBef>
            </a:pPr>
            <a:r>
              <a:rPr lang="en-US" sz="2000"/>
              <a:t>Hawai’i Foodbank partners with Sodexo Foundation and UH Manoa’s Hale Aloha Café to providing free and nutritious meals to children at risk of hunger during the summer months.</a:t>
            </a:r>
          </a:p>
          <a:p>
            <a:pPr marL="0">
              <a:spcBef>
                <a:spcPts val="0"/>
              </a:spcBef>
            </a:pPr>
            <a:r>
              <a:rPr lang="en-US" sz="2000"/>
              <a:t>Programs pick up food at Hale Aloha Café and serve the students enrolled in their summer program.  </a:t>
            </a:r>
          </a:p>
          <a:p>
            <a:pPr marL="0">
              <a:spcBef>
                <a:spcPts val="0"/>
              </a:spcBef>
            </a:pPr>
            <a:endParaRPr lang="en-US" sz="1800"/>
          </a:p>
          <a:p>
            <a:pPr marL="0" indent="0">
              <a:spcBef>
                <a:spcPts val="0"/>
              </a:spcBef>
              <a:buFont typeface="Arial" panose="020B0604020202020204" pitchFamily="34" charset="0"/>
              <a:buNone/>
            </a:pPr>
            <a:endParaRPr lang="en-US" sz="1800"/>
          </a:p>
        </p:txBody>
      </p:sp>
      <p:pic>
        <p:nvPicPr>
          <p:cNvPr id="10" name="Picture 9">
            <a:extLst>
              <a:ext uri="{FF2B5EF4-FFF2-40B4-BE49-F238E27FC236}">
                <a16:creationId xmlns:a16="http://schemas.microsoft.com/office/drawing/2014/main" id="{CC56941A-F1F6-3371-5163-81886FBA48FC}"/>
              </a:ext>
            </a:extLst>
          </p:cNvPr>
          <p:cNvPicPr>
            <a:picLocks noChangeAspect="1"/>
          </p:cNvPicPr>
          <p:nvPr/>
        </p:nvPicPr>
        <p:blipFill>
          <a:blip r:embed="rId3"/>
          <a:stretch>
            <a:fillRect/>
          </a:stretch>
        </p:blipFill>
        <p:spPr>
          <a:xfrm>
            <a:off x="3639670" y="3843248"/>
            <a:ext cx="1725912" cy="2301216"/>
          </a:xfrm>
          <a:prstGeom prst="rect">
            <a:avLst/>
          </a:prstGeom>
        </p:spPr>
      </p:pic>
      <p:pic>
        <p:nvPicPr>
          <p:cNvPr id="11" name="Content Placeholder 4">
            <a:extLst>
              <a:ext uri="{FF2B5EF4-FFF2-40B4-BE49-F238E27FC236}">
                <a16:creationId xmlns:a16="http://schemas.microsoft.com/office/drawing/2014/main" id="{A34706CF-F9AA-D405-CF10-C149B272AE02}"/>
              </a:ext>
            </a:extLst>
          </p:cNvPr>
          <p:cNvPicPr>
            <a:picLocks noGrp="1" noChangeAspect="1"/>
          </p:cNvPicPr>
          <p:nvPr>
            <p:ph idx="1"/>
          </p:nvPr>
        </p:nvPicPr>
        <p:blipFill>
          <a:blip r:embed="rId4"/>
          <a:stretch>
            <a:fillRect/>
          </a:stretch>
        </p:blipFill>
        <p:spPr>
          <a:xfrm>
            <a:off x="5827059" y="3843248"/>
            <a:ext cx="1725912" cy="2301216"/>
          </a:xfrm>
        </p:spPr>
      </p:pic>
    </p:spTree>
    <p:extLst>
      <p:ext uri="{BB962C8B-B14F-4D97-AF65-F5344CB8AC3E}">
        <p14:creationId xmlns:p14="http://schemas.microsoft.com/office/powerpoint/2010/main" val="2577612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B7BA0-4947-4073-AE56-A6B40EF13A28}"/>
              </a:ext>
            </a:extLst>
          </p:cNvPr>
          <p:cNvSpPr>
            <a:spLocks noGrp="1"/>
          </p:cNvSpPr>
          <p:nvPr>
            <p:ph type="title"/>
          </p:nvPr>
        </p:nvSpPr>
        <p:spPr>
          <a:xfrm>
            <a:off x="-731709" y="726676"/>
            <a:ext cx="10515600" cy="1325563"/>
          </a:xfrm>
        </p:spPr>
        <p:txBody>
          <a:bodyPr>
            <a:normAutofit/>
          </a:bodyPr>
          <a:lstStyle/>
          <a:p>
            <a:pPr marL="0" marR="0">
              <a:spcBef>
                <a:spcPts val="0"/>
              </a:spcBef>
              <a:spcAft>
                <a:spcPts val="0"/>
              </a:spcAft>
            </a:pPr>
            <a:r>
              <a:rPr lang="en-US" sz="3000" b="1" kern="100">
                <a:effectLst/>
                <a:latin typeface="+mn-lt"/>
                <a:ea typeface="Calibri" panose="020F0502020204030204" pitchFamily="34" charset="0"/>
                <a:cs typeface="Times New Roman" panose="02020603050405020304" pitchFamily="18" charset="0"/>
              </a:rPr>
              <a:t>Summer Food Service Program</a:t>
            </a:r>
            <a:endParaRPr lang="en-US" sz="3000" kern="100">
              <a:effectLst/>
              <a:latin typeface="+mn-l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9F9A857-9FA4-4D67-B244-9B402E132F64}"/>
              </a:ext>
            </a:extLst>
          </p:cNvPr>
          <p:cNvSpPr>
            <a:spLocks noGrp="1"/>
          </p:cNvSpPr>
          <p:nvPr>
            <p:ph idx="1"/>
          </p:nvPr>
        </p:nvSpPr>
        <p:spPr>
          <a:xfrm>
            <a:off x="681153" y="1861458"/>
            <a:ext cx="10829693" cy="1087930"/>
          </a:xfrm>
        </p:spPr>
        <p:txBody>
          <a:bodyPr>
            <a:noAutofit/>
          </a:bodyPr>
          <a:lstStyle/>
          <a:p>
            <a:pPr marL="0" marR="0">
              <a:spcBef>
                <a:spcPts val="0"/>
              </a:spcBef>
              <a:spcAft>
                <a:spcPts val="0"/>
              </a:spcAft>
            </a:pPr>
            <a:r>
              <a:rPr lang="en-US" sz="2000" b="0" i="0">
                <a:solidFill>
                  <a:srgbClr val="1B1B1B"/>
                </a:solidFill>
                <a:effectLst/>
              </a:rPr>
              <a:t>Summer Food Service Program(SFSP) is a federal program</a:t>
            </a:r>
            <a:r>
              <a:rPr lang="en-US" sz="2000">
                <a:solidFill>
                  <a:srgbClr val="1B1B1B"/>
                </a:solidFill>
              </a:rPr>
              <a:t> run through the USDA.  </a:t>
            </a:r>
            <a:endParaRPr lang="en-US" sz="2000" b="0" i="0">
              <a:solidFill>
                <a:srgbClr val="1B1B1B"/>
              </a:solidFill>
              <a:effectLst/>
            </a:endParaRPr>
          </a:p>
          <a:p>
            <a:pPr marL="0" marR="0">
              <a:spcBef>
                <a:spcPts val="0"/>
              </a:spcBef>
              <a:spcAft>
                <a:spcPts val="0"/>
              </a:spcAft>
            </a:pPr>
            <a:r>
              <a:rPr lang="en-US" sz="2000">
                <a:solidFill>
                  <a:srgbClr val="1B1B1B"/>
                </a:solidFill>
              </a:rPr>
              <a:t>SFSP </a:t>
            </a:r>
            <a:r>
              <a:rPr lang="en-US" sz="2000" b="0" i="0">
                <a:solidFill>
                  <a:srgbClr val="1B1B1B"/>
                </a:solidFill>
                <a:effectLst/>
              </a:rPr>
              <a:t>provides reimbursements for nutritious meals and snacks served to eligible children during the summer when school is out.</a:t>
            </a:r>
          </a:p>
        </p:txBody>
      </p:sp>
      <p:sp>
        <p:nvSpPr>
          <p:cNvPr id="4" name="Title 1">
            <a:extLst>
              <a:ext uri="{FF2B5EF4-FFF2-40B4-BE49-F238E27FC236}">
                <a16:creationId xmlns:a16="http://schemas.microsoft.com/office/drawing/2014/main" id="{5EBB7BA0-4947-4073-AE56-A6B40EF13A28}"/>
              </a:ext>
            </a:extLst>
          </p:cNvPr>
          <p:cNvSpPr txBox="1">
            <a:spLocks/>
          </p:cNvSpPr>
          <p:nvPr/>
        </p:nvSpPr>
        <p:spPr>
          <a:xfrm>
            <a:off x="-201977" y="2758607"/>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spcBef>
                <a:spcPts val="0"/>
              </a:spcBef>
            </a:pPr>
            <a:r>
              <a:rPr lang="en-US" sz="3000" kern="100">
                <a:latin typeface="+mn-lt"/>
                <a:ea typeface="Calibri" panose="020F0502020204030204" pitchFamily="34" charset="0"/>
                <a:cs typeface="Times New Roman" panose="02020603050405020304" pitchFamily="18" charset="0"/>
              </a:rPr>
              <a:t>Child and Adult Care Food Program</a:t>
            </a:r>
          </a:p>
        </p:txBody>
      </p:sp>
      <p:sp>
        <p:nvSpPr>
          <p:cNvPr id="7" name="Content Placeholder 2">
            <a:extLst>
              <a:ext uri="{FF2B5EF4-FFF2-40B4-BE49-F238E27FC236}">
                <a16:creationId xmlns:a16="http://schemas.microsoft.com/office/drawing/2014/main" id="{480E08BC-71BC-C29B-A0CD-8F9292937E94}"/>
              </a:ext>
            </a:extLst>
          </p:cNvPr>
          <p:cNvSpPr txBox="1">
            <a:spLocks/>
          </p:cNvSpPr>
          <p:nvPr/>
        </p:nvSpPr>
        <p:spPr>
          <a:xfrm>
            <a:off x="842682" y="3911965"/>
            <a:ext cx="10668164" cy="21387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buFont typeface="Arial" panose="020B0604020202020204" pitchFamily="34" charset="0"/>
              <a:buChar char="•"/>
              <a:defRPr sz="4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3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32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0"/>
              </a:spcBef>
            </a:pPr>
            <a:r>
              <a:rPr lang="en-US" sz="2000">
                <a:solidFill>
                  <a:srgbClr val="1B1B1B"/>
                </a:solidFill>
              </a:rPr>
              <a:t>The Child and Adult Care Food Program (CACFP) is a federal program run through the USDA.  </a:t>
            </a:r>
          </a:p>
          <a:p>
            <a:pPr marL="0">
              <a:spcBef>
                <a:spcPts val="0"/>
              </a:spcBef>
            </a:pPr>
            <a:r>
              <a:rPr lang="en-US" sz="2000">
                <a:solidFill>
                  <a:srgbClr val="1B1B1B"/>
                </a:solidFill>
              </a:rPr>
              <a:t>CACFP provides reimbursements for nutritious meals and snacks served to eligible children.</a:t>
            </a:r>
          </a:p>
          <a:p>
            <a:pPr marL="0">
              <a:spcBef>
                <a:spcPts val="0"/>
              </a:spcBef>
            </a:pPr>
            <a:r>
              <a:rPr lang="en-US" sz="2000">
                <a:solidFill>
                  <a:srgbClr val="1B1B1B"/>
                </a:solidFill>
              </a:rPr>
              <a:t>Children and youth participating in afterschool programs in low-income areas can receive free evening meals and snacks.</a:t>
            </a:r>
            <a:endParaRPr lang="en-US" sz="3600">
              <a:solidFill>
                <a:srgbClr val="1B1B1B"/>
              </a:solidFill>
            </a:endParaRPr>
          </a:p>
        </p:txBody>
      </p:sp>
    </p:spTree>
    <p:extLst>
      <p:ext uri="{BB962C8B-B14F-4D97-AF65-F5344CB8AC3E}">
        <p14:creationId xmlns:p14="http://schemas.microsoft.com/office/powerpoint/2010/main" val="2528692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610" y="893651"/>
            <a:ext cx="10515600" cy="1325563"/>
          </a:xfrm>
        </p:spPr>
        <p:txBody>
          <a:bodyPr>
            <a:normAutofit/>
          </a:bodyPr>
          <a:lstStyle/>
          <a:p>
            <a:r>
              <a:rPr lang="en-US" sz="3600" dirty="0"/>
              <a:t>Keiki Program Team Contact Info</a:t>
            </a:r>
          </a:p>
        </p:txBody>
      </p:sp>
      <p:pic>
        <p:nvPicPr>
          <p:cNvPr id="4" name="Picture 3">
            <a:extLst>
              <a:ext uri="{FF2B5EF4-FFF2-40B4-BE49-F238E27FC236}">
                <a16:creationId xmlns:a16="http://schemas.microsoft.com/office/drawing/2014/main" id="{ACB8785B-AE72-D5D6-D1D8-BB00D29541E4}"/>
              </a:ext>
            </a:extLst>
          </p:cNvPr>
          <p:cNvPicPr>
            <a:picLocks noChangeAspect="1"/>
          </p:cNvPicPr>
          <p:nvPr/>
        </p:nvPicPr>
        <p:blipFill>
          <a:blip r:embed="rId3"/>
          <a:stretch>
            <a:fillRect/>
          </a:stretch>
        </p:blipFill>
        <p:spPr>
          <a:xfrm>
            <a:off x="196182" y="171711"/>
            <a:ext cx="1007467" cy="1670484"/>
          </a:xfrm>
          <a:prstGeom prst="rect">
            <a:avLst/>
          </a:prstGeom>
        </p:spPr>
      </p:pic>
      <p:sp>
        <p:nvSpPr>
          <p:cNvPr id="9" name="Content Placeholder 2">
            <a:extLst>
              <a:ext uri="{FF2B5EF4-FFF2-40B4-BE49-F238E27FC236}">
                <a16:creationId xmlns:a16="http://schemas.microsoft.com/office/drawing/2014/main" id="{DE648580-44AD-623E-6547-9E232395B399}"/>
              </a:ext>
            </a:extLst>
          </p:cNvPr>
          <p:cNvSpPr txBox="1">
            <a:spLocks/>
          </p:cNvSpPr>
          <p:nvPr/>
        </p:nvSpPr>
        <p:spPr>
          <a:xfrm>
            <a:off x="914938" y="2125342"/>
            <a:ext cx="4875930" cy="4056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4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3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32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500" dirty="0" err="1"/>
              <a:t>O’ahu</a:t>
            </a:r>
            <a:endParaRPr lang="en-US" sz="2500" dirty="0"/>
          </a:p>
          <a:p>
            <a:r>
              <a:rPr lang="en-US" sz="2000" dirty="0"/>
              <a:t>Director of Keiki Nutrition, Laura Zysman</a:t>
            </a:r>
          </a:p>
          <a:p>
            <a:pPr lvl="1"/>
            <a:r>
              <a:rPr lang="en-US" sz="2000" dirty="0"/>
              <a:t>Email: </a:t>
            </a:r>
            <a:r>
              <a:rPr lang="en-US" sz="2000" dirty="0">
                <a:hlinkClick r:id="rId4"/>
              </a:rPr>
              <a:t>laura@hawaiifoodbank.org</a:t>
            </a:r>
            <a:endParaRPr lang="en-US" sz="2000" dirty="0"/>
          </a:p>
          <a:p>
            <a:pPr lvl="1"/>
            <a:r>
              <a:rPr lang="en-US" sz="2000" dirty="0"/>
              <a:t>Phone: 808-954-7885</a:t>
            </a:r>
          </a:p>
        </p:txBody>
      </p:sp>
      <p:sp>
        <p:nvSpPr>
          <p:cNvPr id="15" name="Content Placeholder 2">
            <a:extLst>
              <a:ext uri="{FF2B5EF4-FFF2-40B4-BE49-F238E27FC236}">
                <a16:creationId xmlns:a16="http://schemas.microsoft.com/office/drawing/2014/main" id="{27E66B20-C255-F7C0-C067-66020390D92B}"/>
              </a:ext>
            </a:extLst>
          </p:cNvPr>
          <p:cNvSpPr txBox="1">
            <a:spLocks/>
          </p:cNvSpPr>
          <p:nvPr/>
        </p:nvSpPr>
        <p:spPr>
          <a:xfrm>
            <a:off x="5861957" y="2041484"/>
            <a:ext cx="5301342" cy="3886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4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3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32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500" dirty="0" err="1"/>
              <a:t>Kaua’i</a:t>
            </a:r>
            <a:endParaRPr lang="en-US" sz="2500" dirty="0"/>
          </a:p>
          <a:p>
            <a:r>
              <a:rPr lang="en-US" sz="2000" dirty="0"/>
              <a:t>Keiki </a:t>
            </a:r>
            <a:r>
              <a:rPr lang="en-US" sz="2000" dirty="0" err="1"/>
              <a:t>Nutritian</a:t>
            </a:r>
            <a:r>
              <a:rPr lang="en-US" sz="2000" dirty="0"/>
              <a:t> &amp; Outreach Specialist, Heidi Padilla</a:t>
            </a:r>
          </a:p>
          <a:p>
            <a:pPr lvl="1"/>
            <a:r>
              <a:rPr lang="en-US" sz="2000" dirty="0"/>
              <a:t>Email: </a:t>
            </a:r>
            <a:r>
              <a:rPr lang="en-US" sz="2000" dirty="0">
                <a:hlinkClick r:id="rId5"/>
              </a:rPr>
              <a:t>heidi@hawaiifoodbankkauai.org</a:t>
            </a:r>
            <a:r>
              <a:rPr lang="en-US" sz="2000" dirty="0"/>
              <a:t> </a:t>
            </a:r>
          </a:p>
          <a:p>
            <a:pPr lvl="1"/>
            <a:r>
              <a:rPr lang="en-US" sz="2000" dirty="0"/>
              <a:t>Phone: 808-482-2089</a:t>
            </a:r>
          </a:p>
          <a:p>
            <a:endParaRPr lang="en-US" sz="3200" dirty="0"/>
          </a:p>
        </p:txBody>
      </p:sp>
      <p:sp>
        <p:nvSpPr>
          <p:cNvPr id="16" name="TextBox 15">
            <a:extLst>
              <a:ext uri="{FF2B5EF4-FFF2-40B4-BE49-F238E27FC236}">
                <a16:creationId xmlns:a16="http://schemas.microsoft.com/office/drawing/2014/main" id="{419C44A5-4F3A-445B-48F5-1E9C2238A0EE}"/>
              </a:ext>
            </a:extLst>
          </p:cNvPr>
          <p:cNvSpPr txBox="1"/>
          <p:nvPr/>
        </p:nvSpPr>
        <p:spPr>
          <a:xfrm>
            <a:off x="862853" y="4978818"/>
            <a:ext cx="10300446" cy="707886"/>
          </a:xfrm>
          <a:prstGeom prst="rect">
            <a:avLst/>
          </a:prstGeom>
          <a:noFill/>
        </p:spPr>
        <p:txBody>
          <a:bodyPr wrap="square" rtlCol="0">
            <a:spAutoFit/>
          </a:bodyPr>
          <a:lstStyle/>
          <a:p>
            <a:r>
              <a:rPr lang="en-US" sz="2000" b="1" dirty="0"/>
              <a:t>If you are interested in learning more about these programs, please contact Laura Zysman, director of keiki nutrition laura@hawaiifoodbank.org.</a:t>
            </a:r>
          </a:p>
        </p:txBody>
      </p:sp>
    </p:spTree>
    <p:extLst>
      <p:ext uri="{BB962C8B-B14F-4D97-AF65-F5344CB8AC3E}">
        <p14:creationId xmlns:p14="http://schemas.microsoft.com/office/powerpoint/2010/main" val="3202744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40A2D9-4EDE-4BD7-A2ED-D185974C5D65}"/>
              </a:ext>
            </a:extLst>
          </p:cNvPr>
          <p:cNvSpPr>
            <a:spLocks noGrp="1"/>
          </p:cNvSpPr>
          <p:nvPr>
            <p:ph type="ctrTitle"/>
          </p:nvPr>
        </p:nvSpPr>
        <p:spPr>
          <a:xfrm>
            <a:off x="395296" y="685119"/>
            <a:ext cx="8110331" cy="1356623"/>
          </a:xfrm>
        </p:spPr>
        <p:txBody>
          <a:bodyPr>
            <a:normAutofit fontScale="90000"/>
          </a:bodyPr>
          <a:lstStyle/>
          <a:p>
            <a:pPr algn="ctr"/>
            <a:br>
              <a:rPr lang="en-US" sz="6700"/>
            </a:br>
            <a:endParaRPr lang="en-US" sz="7300"/>
          </a:p>
        </p:txBody>
      </p:sp>
      <p:sp>
        <p:nvSpPr>
          <p:cNvPr id="3" name="Title 3">
            <a:extLst>
              <a:ext uri="{FF2B5EF4-FFF2-40B4-BE49-F238E27FC236}">
                <a16:creationId xmlns:a16="http://schemas.microsoft.com/office/drawing/2014/main" id="{DD40A2D9-4EDE-4BD7-A2ED-D185974C5D65}"/>
              </a:ext>
            </a:extLst>
          </p:cNvPr>
          <p:cNvSpPr txBox="1">
            <a:spLocks/>
          </p:cNvSpPr>
          <p:nvPr/>
        </p:nvSpPr>
        <p:spPr>
          <a:xfrm>
            <a:off x="651808" y="1213659"/>
            <a:ext cx="7853819" cy="3598242"/>
          </a:xfrm>
          <a:prstGeom prst="rect">
            <a:avLst/>
          </a:prstGeom>
          <a:effectLst/>
        </p:spPr>
        <p:txBody>
          <a:bodyPr vert="horz" lIns="91440" tIns="45720" rIns="91440" bIns="45720" rtlCol="0" anchor="b">
            <a:noAutofit/>
          </a:bodyPr>
          <a:lstStyle>
            <a:lvl1pPr algn="r" defTabSz="914400" rtl="0" eaLnBrk="1" latinLnBrk="0" hangingPunct="1">
              <a:lnSpc>
                <a:spcPct val="90000"/>
              </a:lnSpc>
              <a:spcBef>
                <a:spcPct val="0"/>
              </a:spcBef>
              <a:buNone/>
              <a:defRPr sz="7200" b="1" kern="1200">
                <a:solidFill>
                  <a:schemeClr val="bg1"/>
                </a:solidFill>
                <a:effectLst>
                  <a:outerShdw blurRad="50800" dist="38100" dir="5400000" algn="t" rotWithShape="0">
                    <a:prstClr val="black">
                      <a:alpha val="40000"/>
                    </a:prstClr>
                  </a:outerShdw>
                </a:effectLst>
                <a:latin typeface="+mj-lt"/>
                <a:ea typeface="+mj-ea"/>
                <a:cs typeface="+mj-cs"/>
              </a:defRPr>
            </a:lvl1pPr>
          </a:lstStyle>
          <a:p>
            <a:pPr marL="571500" indent="-571500" algn="l">
              <a:buFont typeface="Arial" panose="020B0604020202020204" pitchFamily="34" charset="0"/>
              <a:buChar char="•"/>
            </a:pPr>
            <a:r>
              <a:rPr lang="en-US" sz="4000" b="0"/>
              <a:t>Mute phone</a:t>
            </a:r>
          </a:p>
          <a:p>
            <a:pPr marL="571500" indent="-571500" algn="l">
              <a:buFont typeface="Arial" panose="020B0604020202020204" pitchFamily="34" charset="0"/>
              <a:buChar char="•"/>
            </a:pPr>
            <a:r>
              <a:rPr lang="en-US" sz="4000" b="0"/>
              <a:t>Unmute when ready to speak and identify your name and CU so we know who is speaking</a:t>
            </a:r>
            <a:br>
              <a:rPr lang="en-US" sz="4000" b="0"/>
            </a:br>
            <a:endParaRPr lang="en-US" sz="4000" b="0"/>
          </a:p>
        </p:txBody>
      </p:sp>
    </p:spTree>
    <p:extLst>
      <p:ext uri="{BB962C8B-B14F-4D97-AF65-F5344CB8AC3E}">
        <p14:creationId xmlns:p14="http://schemas.microsoft.com/office/powerpoint/2010/main" val="2449577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94" y="889254"/>
            <a:ext cx="10515600" cy="1325563"/>
          </a:xfrm>
        </p:spPr>
        <p:txBody>
          <a:bodyPr>
            <a:normAutofit/>
          </a:bodyPr>
          <a:lstStyle/>
          <a:p>
            <a:r>
              <a:rPr lang="en-US" sz="3600"/>
              <a:t>How does SNAP work?</a:t>
            </a:r>
          </a:p>
        </p:txBody>
      </p:sp>
      <p:sp>
        <p:nvSpPr>
          <p:cNvPr id="3" name="Content Placeholder 2"/>
          <p:cNvSpPr>
            <a:spLocks noGrp="1"/>
          </p:cNvSpPr>
          <p:nvPr>
            <p:ph idx="1"/>
          </p:nvPr>
        </p:nvSpPr>
        <p:spPr>
          <a:xfrm>
            <a:off x="876286" y="2219214"/>
            <a:ext cx="7827034" cy="3886063"/>
          </a:xfrm>
        </p:spPr>
        <p:txBody>
          <a:bodyPr>
            <a:normAutofit/>
          </a:bodyPr>
          <a:lstStyle/>
          <a:p>
            <a:r>
              <a:rPr lang="en-US" sz="3000"/>
              <a:t> Those who qualify receive benefits through EBT cards</a:t>
            </a:r>
          </a:p>
          <a:p>
            <a:r>
              <a:rPr lang="en-US" sz="3000"/>
              <a:t> Households can use SNAP to buy food items such as fruits, vegetables, protein, dairy, rice, bread, cereals, snacks and even seeds and plants to grow their own food</a:t>
            </a:r>
          </a:p>
          <a:p>
            <a:endParaRPr lang="en-US"/>
          </a:p>
        </p:txBody>
      </p:sp>
      <p:pic>
        <p:nvPicPr>
          <p:cNvPr id="4" name="Picture 3">
            <a:extLst>
              <a:ext uri="{FF2B5EF4-FFF2-40B4-BE49-F238E27FC236}">
                <a16:creationId xmlns:a16="http://schemas.microsoft.com/office/drawing/2014/main" id="{ACB8785B-AE72-D5D6-D1D8-BB00D29541E4}"/>
              </a:ext>
            </a:extLst>
          </p:cNvPr>
          <p:cNvPicPr>
            <a:picLocks noChangeAspect="1"/>
          </p:cNvPicPr>
          <p:nvPr/>
        </p:nvPicPr>
        <p:blipFill>
          <a:blip r:embed="rId3"/>
          <a:stretch>
            <a:fillRect/>
          </a:stretch>
        </p:blipFill>
        <p:spPr>
          <a:xfrm>
            <a:off x="196182" y="171711"/>
            <a:ext cx="1007467" cy="1670484"/>
          </a:xfrm>
          <a:prstGeom prst="rect">
            <a:avLst/>
          </a:prstGeom>
        </p:spPr>
      </p:pic>
      <p:pic>
        <p:nvPicPr>
          <p:cNvPr id="5" name="Picture 4" descr="A card with a mountain in the background&#10;&#10;Description automatically generated">
            <a:extLst>
              <a:ext uri="{FF2B5EF4-FFF2-40B4-BE49-F238E27FC236}">
                <a16:creationId xmlns:a16="http://schemas.microsoft.com/office/drawing/2014/main" id="{3DE60177-5B5A-14F4-2D3E-281FABF971A6}"/>
              </a:ext>
            </a:extLst>
          </p:cNvPr>
          <p:cNvPicPr>
            <a:picLocks noChangeAspect="1"/>
          </p:cNvPicPr>
          <p:nvPr/>
        </p:nvPicPr>
        <p:blipFill>
          <a:blip r:embed="rId4"/>
          <a:stretch>
            <a:fillRect/>
          </a:stretch>
        </p:blipFill>
        <p:spPr>
          <a:xfrm>
            <a:off x="9095746" y="1716386"/>
            <a:ext cx="2713189" cy="1469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credit card with a flower&#10;&#10;Description automatically generated">
            <a:extLst>
              <a:ext uri="{FF2B5EF4-FFF2-40B4-BE49-F238E27FC236}">
                <a16:creationId xmlns:a16="http://schemas.microsoft.com/office/drawing/2014/main" id="{E56B0742-D9E9-D31C-1947-75C12B917992}"/>
              </a:ext>
            </a:extLst>
          </p:cNvPr>
          <p:cNvPicPr>
            <a:picLocks noChangeAspect="1"/>
          </p:cNvPicPr>
          <p:nvPr/>
        </p:nvPicPr>
        <p:blipFill>
          <a:blip r:embed="rId5"/>
          <a:stretch>
            <a:fillRect/>
          </a:stretch>
        </p:blipFill>
        <p:spPr>
          <a:xfrm>
            <a:off x="9089456" y="3350644"/>
            <a:ext cx="2697014" cy="1623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People Actually Use Food Stamps to Buy More Food - Bloomberg">
            <a:extLst>
              <a:ext uri="{FF2B5EF4-FFF2-40B4-BE49-F238E27FC236}">
                <a16:creationId xmlns:a16="http://schemas.microsoft.com/office/drawing/2014/main" id="{B7B3E390-8444-810E-1651-A18034B78D00}"/>
              </a:ext>
            </a:extLst>
          </p:cNvPr>
          <p:cNvPicPr>
            <a:picLocks noChangeAspect="1"/>
          </p:cNvPicPr>
          <p:nvPr/>
        </p:nvPicPr>
        <p:blipFill>
          <a:blip r:embed="rId6"/>
          <a:stretch>
            <a:fillRect/>
          </a:stretch>
        </p:blipFill>
        <p:spPr>
          <a:xfrm>
            <a:off x="9702216" y="5093765"/>
            <a:ext cx="1613498" cy="1138867"/>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9C551117-E53D-C9C6-07FB-E75A3055C4A3}"/>
              </a:ext>
            </a:extLst>
          </p:cNvPr>
          <p:cNvPicPr>
            <a:picLocks noChangeAspect="1"/>
          </p:cNvPicPr>
          <p:nvPr/>
        </p:nvPicPr>
        <p:blipFill>
          <a:blip r:embed="rId7"/>
          <a:stretch>
            <a:fillRect/>
          </a:stretch>
        </p:blipFill>
        <p:spPr>
          <a:xfrm rot="120000">
            <a:off x="9916818" y="5024270"/>
            <a:ext cx="1298095" cy="1226208"/>
          </a:xfrm>
          <a:prstGeom prst="rect">
            <a:avLst/>
          </a:prstGeom>
        </p:spPr>
      </p:pic>
    </p:spTree>
    <p:extLst>
      <p:ext uri="{BB962C8B-B14F-4D97-AF65-F5344CB8AC3E}">
        <p14:creationId xmlns:p14="http://schemas.microsoft.com/office/powerpoint/2010/main" val="1998898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F9B328-3EDA-6C11-4416-E7C25D1C2F03}"/>
              </a:ext>
            </a:extLst>
          </p:cNvPr>
          <p:cNvSpPr txBox="1"/>
          <p:nvPr/>
        </p:nvSpPr>
        <p:spPr>
          <a:xfrm>
            <a:off x="1842112" y="1077123"/>
            <a:ext cx="9481942" cy="1200329"/>
          </a:xfrm>
          <a:prstGeom prst="rect">
            <a:avLst/>
          </a:prstGeom>
          <a:noFill/>
        </p:spPr>
        <p:txBody>
          <a:bodyPr wrap="square" rtlCol="0">
            <a:spAutoFit/>
          </a:bodyPr>
          <a:lstStyle/>
          <a:p>
            <a:r>
              <a:rPr lang="en-US" sz="3600" b="1"/>
              <a:t>The Supplemental Nutrition Assistance Program (SNAP) Outreach Program</a:t>
            </a:r>
          </a:p>
        </p:txBody>
      </p:sp>
      <p:sp>
        <p:nvSpPr>
          <p:cNvPr id="8" name="Title 1">
            <a:extLst>
              <a:ext uri="{FF2B5EF4-FFF2-40B4-BE49-F238E27FC236}">
                <a16:creationId xmlns:a16="http://schemas.microsoft.com/office/drawing/2014/main" id="{B10545CF-9F75-0AF5-3B22-AD9B6AA38F71}"/>
              </a:ext>
            </a:extLst>
          </p:cNvPr>
          <p:cNvSpPr>
            <a:spLocks noGrp="1"/>
          </p:cNvSpPr>
          <p:nvPr/>
        </p:nvSpPr>
        <p:spPr>
          <a:xfrm>
            <a:off x="808454" y="2537808"/>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US" sz="2800"/>
              <a:t>To help people apply for SNAP benefits, Hawai’i Foodbank offers:</a:t>
            </a:r>
          </a:p>
        </p:txBody>
      </p:sp>
      <p:sp>
        <p:nvSpPr>
          <p:cNvPr id="9" name="Content Placeholder 2">
            <a:extLst>
              <a:ext uri="{FF2B5EF4-FFF2-40B4-BE49-F238E27FC236}">
                <a16:creationId xmlns:a16="http://schemas.microsoft.com/office/drawing/2014/main" id="{C94C6FF4-88E5-5FA1-4311-F8CC9C851697}"/>
              </a:ext>
            </a:extLst>
          </p:cNvPr>
          <p:cNvSpPr>
            <a:spLocks noGrp="1"/>
          </p:cNvSpPr>
          <p:nvPr/>
        </p:nvSpPr>
        <p:spPr>
          <a:xfrm>
            <a:off x="3688842" y="3863371"/>
            <a:ext cx="10515600" cy="1631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4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3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32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 Pre-screening</a:t>
            </a:r>
          </a:p>
          <a:p>
            <a:r>
              <a:rPr lang="en-US" sz="2800"/>
              <a:t> Application assistance</a:t>
            </a:r>
          </a:p>
          <a:p>
            <a:r>
              <a:rPr lang="en-US" sz="2800"/>
              <a:t> Recertification assistance</a:t>
            </a:r>
          </a:p>
          <a:p>
            <a:pPr marL="0" indent="0">
              <a:buNone/>
            </a:pPr>
            <a:endParaRPr lang="en-US"/>
          </a:p>
        </p:txBody>
      </p:sp>
    </p:spTree>
    <p:extLst>
      <p:ext uri="{BB962C8B-B14F-4D97-AF65-F5344CB8AC3E}">
        <p14:creationId xmlns:p14="http://schemas.microsoft.com/office/powerpoint/2010/main" val="734365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SNAP Outreach Team Contact Info</a:t>
            </a:r>
          </a:p>
        </p:txBody>
      </p:sp>
      <p:sp>
        <p:nvSpPr>
          <p:cNvPr id="3" name="Content Placeholder 2"/>
          <p:cNvSpPr>
            <a:spLocks noGrp="1"/>
          </p:cNvSpPr>
          <p:nvPr>
            <p:ph idx="1"/>
          </p:nvPr>
        </p:nvSpPr>
        <p:spPr>
          <a:xfrm>
            <a:off x="560615" y="2041485"/>
            <a:ext cx="5301342" cy="4181894"/>
          </a:xfrm>
        </p:spPr>
        <p:txBody>
          <a:bodyPr>
            <a:normAutofit fontScale="62500" lnSpcReduction="20000"/>
          </a:bodyPr>
          <a:lstStyle/>
          <a:p>
            <a:pPr marL="0" indent="0">
              <a:buNone/>
            </a:pPr>
            <a:r>
              <a:rPr lang="en-US" sz="4500" dirty="0" err="1"/>
              <a:t>O’ahu</a:t>
            </a:r>
            <a:endParaRPr lang="en-US" sz="4500" dirty="0"/>
          </a:p>
          <a:p>
            <a:r>
              <a:rPr lang="en-US" sz="3200" dirty="0"/>
              <a:t>SNAP Outreach Coordinator, Sonomi Espinosa</a:t>
            </a:r>
          </a:p>
          <a:p>
            <a:pPr lvl="1"/>
            <a:r>
              <a:rPr lang="en-US" sz="2900" dirty="0"/>
              <a:t>Email: </a:t>
            </a:r>
            <a:r>
              <a:rPr lang="en-US" sz="2900" dirty="0">
                <a:hlinkClick r:id="rId3"/>
              </a:rPr>
              <a:t>sonomi@hawaiifoodbank.org</a:t>
            </a:r>
            <a:endParaRPr lang="en-US" sz="2900" dirty="0"/>
          </a:p>
          <a:p>
            <a:pPr lvl="1"/>
            <a:r>
              <a:rPr lang="en-US" sz="2900" dirty="0"/>
              <a:t>Phone: 808-265-1144</a:t>
            </a:r>
          </a:p>
          <a:p>
            <a:r>
              <a:rPr lang="en-US" sz="3200" dirty="0"/>
              <a:t>SNAP Outreach Coordinator, Eva Tavares</a:t>
            </a:r>
          </a:p>
          <a:p>
            <a:pPr lvl="1"/>
            <a:r>
              <a:rPr lang="en-US" sz="2900" dirty="0"/>
              <a:t>Email: </a:t>
            </a:r>
            <a:r>
              <a:rPr lang="en-US" sz="2900" dirty="0">
                <a:hlinkClick r:id="rId4"/>
              </a:rPr>
              <a:t>eva@hawaiifoodbank.org</a:t>
            </a:r>
            <a:endParaRPr lang="en-US" sz="2900" dirty="0"/>
          </a:p>
          <a:p>
            <a:pPr lvl="1"/>
            <a:r>
              <a:rPr lang="en-US" sz="2900" dirty="0"/>
              <a:t>Phone: 808-265-4306</a:t>
            </a:r>
          </a:p>
          <a:p>
            <a:r>
              <a:rPr lang="en-US" sz="3200" dirty="0"/>
              <a:t>SNAP Outreach Manager, Kirsten Yale</a:t>
            </a:r>
          </a:p>
          <a:p>
            <a:pPr lvl="1"/>
            <a:r>
              <a:rPr lang="en-US" sz="2900" dirty="0"/>
              <a:t>Email: </a:t>
            </a:r>
            <a:r>
              <a:rPr lang="en-US" sz="2900" dirty="0">
                <a:hlinkClick r:id="rId5"/>
              </a:rPr>
              <a:t>kirsten@hawaiifoodbank.org</a:t>
            </a:r>
            <a:endParaRPr lang="en-US" sz="2900" dirty="0"/>
          </a:p>
          <a:p>
            <a:pPr lvl="1"/>
            <a:r>
              <a:rPr lang="en-US" sz="2900" dirty="0"/>
              <a:t>Phone: 808-265-2250</a:t>
            </a:r>
          </a:p>
        </p:txBody>
      </p:sp>
      <p:sp>
        <p:nvSpPr>
          <p:cNvPr id="4" name="Content Placeholder 2"/>
          <p:cNvSpPr txBox="1">
            <a:spLocks/>
          </p:cNvSpPr>
          <p:nvPr/>
        </p:nvSpPr>
        <p:spPr>
          <a:xfrm>
            <a:off x="5861957" y="2041484"/>
            <a:ext cx="5301342" cy="3886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4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3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32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err="1"/>
              <a:t>Kaua’i</a:t>
            </a:r>
            <a:endParaRPr lang="en-US" sz="2800" dirty="0"/>
          </a:p>
          <a:p>
            <a:r>
              <a:rPr lang="en-US" sz="2000" dirty="0"/>
              <a:t>SNAP Outreach Coordinator</a:t>
            </a:r>
          </a:p>
          <a:p>
            <a:pPr lvl="1"/>
            <a:r>
              <a:rPr lang="en-US" sz="2000" dirty="0"/>
              <a:t>Email: </a:t>
            </a:r>
            <a:r>
              <a:rPr lang="en-US" sz="2000" dirty="0">
                <a:hlinkClick r:id="rId6"/>
              </a:rPr>
              <a:t>snap@hawaiifoodbankkauai.org</a:t>
            </a:r>
            <a:r>
              <a:rPr lang="en-US" sz="2000" dirty="0"/>
              <a:t> </a:t>
            </a:r>
          </a:p>
          <a:p>
            <a:pPr lvl="1"/>
            <a:r>
              <a:rPr lang="en-US" sz="2000" dirty="0"/>
              <a:t>Phone: 808-265-0684</a:t>
            </a:r>
          </a:p>
          <a:p>
            <a:endParaRPr lang="en-US" sz="3200" dirty="0"/>
          </a:p>
        </p:txBody>
      </p:sp>
      <p:pic>
        <p:nvPicPr>
          <p:cNvPr id="5" name="Picture 4">
            <a:extLst>
              <a:ext uri="{FF2B5EF4-FFF2-40B4-BE49-F238E27FC236}">
                <a16:creationId xmlns:a16="http://schemas.microsoft.com/office/drawing/2014/main" id="{62B4DB0D-EC5C-4A8C-3958-06A71EE1EBE3}"/>
              </a:ext>
            </a:extLst>
          </p:cNvPr>
          <p:cNvPicPr>
            <a:picLocks noChangeAspect="1"/>
          </p:cNvPicPr>
          <p:nvPr/>
        </p:nvPicPr>
        <p:blipFill>
          <a:blip r:embed="rId7"/>
          <a:stretch>
            <a:fillRect/>
          </a:stretch>
        </p:blipFill>
        <p:spPr>
          <a:xfrm>
            <a:off x="196182" y="171711"/>
            <a:ext cx="1007467" cy="1670484"/>
          </a:xfrm>
          <a:prstGeom prst="rect">
            <a:avLst/>
          </a:prstGeom>
        </p:spPr>
      </p:pic>
    </p:spTree>
    <p:extLst>
      <p:ext uri="{BB962C8B-B14F-4D97-AF65-F5344CB8AC3E}">
        <p14:creationId xmlns:p14="http://schemas.microsoft.com/office/powerpoint/2010/main" val="41598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Contracted Programs</a:t>
            </a:r>
          </a:p>
        </p:txBody>
      </p:sp>
    </p:spTree>
    <p:extLst>
      <p:ext uri="{BB962C8B-B14F-4D97-AF65-F5344CB8AC3E}">
        <p14:creationId xmlns:p14="http://schemas.microsoft.com/office/powerpoint/2010/main" val="4194850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Contracted Programs</a:t>
            </a:r>
          </a:p>
        </p:txBody>
      </p:sp>
      <p:sp>
        <p:nvSpPr>
          <p:cNvPr id="5" name="Content Placeholder 4"/>
          <p:cNvSpPr>
            <a:spLocks noGrp="1"/>
          </p:cNvSpPr>
          <p:nvPr>
            <p:ph idx="1"/>
          </p:nvPr>
        </p:nvSpPr>
        <p:spPr>
          <a:xfrm>
            <a:off x="838200" y="2780024"/>
            <a:ext cx="10515600" cy="2493550"/>
          </a:xfrm>
        </p:spPr>
        <p:txBody>
          <a:bodyPr>
            <a:normAutofit fontScale="77500" lnSpcReduction="20000"/>
          </a:bodyPr>
          <a:lstStyle/>
          <a:p>
            <a:pPr marL="525780" indent="-457200">
              <a:buFont typeface="+mj-lt"/>
              <a:buAutoNum type="arabicPeriod"/>
            </a:pPr>
            <a:r>
              <a:rPr lang="en-US"/>
              <a:t>Temporary Assistance for Needy Families (TANF)</a:t>
            </a:r>
          </a:p>
          <a:p>
            <a:pPr marL="525780" indent="-457200">
              <a:buFont typeface="+mj-lt"/>
              <a:buAutoNum type="arabicPeriod"/>
            </a:pPr>
            <a:r>
              <a:rPr lang="en-US"/>
              <a:t>The Emergency Food Assistance Program (TEFAP)</a:t>
            </a:r>
          </a:p>
          <a:p>
            <a:pPr marL="525780" indent="-457200">
              <a:buFont typeface="+mj-lt"/>
              <a:buAutoNum type="arabicPeriod"/>
            </a:pPr>
            <a:r>
              <a:rPr lang="en-US"/>
              <a:t>Senior Farmers’ Market Nutrition Program (SFMNP)</a:t>
            </a:r>
          </a:p>
          <a:p>
            <a:pPr marL="525780" indent="-457200">
              <a:buFont typeface="+mj-lt"/>
              <a:buAutoNum type="arabicPeriod"/>
            </a:pPr>
            <a:r>
              <a:rPr lang="en-US"/>
              <a:t>Commodity Supplemental Food Program (CSFP)</a:t>
            </a:r>
          </a:p>
          <a:p>
            <a:endParaRPr lang="en-US"/>
          </a:p>
        </p:txBody>
      </p:sp>
    </p:spTree>
    <p:extLst>
      <p:ext uri="{BB962C8B-B14F-4D97-AF65-F5344CB8AC3E}">
        <p14:creationId xmlns:p14="http://schemas.microsoft.com/office/powerpoint/2010/main" val="11812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Temporary Assistance for Needy Families (TANF)</a:t>
            </a:r>
          </a:p>
        </p:txBody>
      </p:sp>
      <p:sp>
        <p:nvSpPr>
          <p:cNvPr id="3" name="Content Placeholder 2"/>
          <p:cNvSpPr>
            <a:spLocks noGrp="1"/>
          </p:cNvSpPr>
          <p:nvPr>
            <p:ph idx="1"/>
          </p:nvPr>
        </p:nvSpPr>
        <p:spPr>
          <a:xfrm>
            <a:off x="838200" y="2418370"/>
            <a:ext cx="10515600" cy="3886063"/>
          </a:xfrm>
        </p:spPr>
        <p:txBody>
          <a:bodyPr>
            <a:normAutofit fontScale="85000" lnSpcReduction="20000"/>
          </a:bodyPr>
          <a:lstStyle/>
          <a:p>
            <a:r>
              <a:rPr lang="en-US"/>
              <a:t>Partnership with Department of Human Services</a:t>
            </a:r>
          </a:p>
          <a:p>
            <a:r>
              <a:rPr lang="en-US"/>
              <a:t>Provide TANF products for household consumption only to low-income families, with children under the age of 18, residing in the County of Honolulu or the County of Kauai, whose total gross income is no greater than 300% of the amount specified in the 2022 Federal Poverty Guidelines</a:t>
            </a:r>
          </a:p>
          <a:p>
            <a:r>
              <a:rPr lang="en-US"/>
              <a:t>Separate reporting</a:t>
            </a:r>
          </a:p>
          <a:p>
            <a:endParaRPr lang="en-US"/>
          </a:p>
        </p:txBody>
      </p:sp>
      <p:pic>
        <p:nvPicPr>
          <p:cNvPr id="4" name="Picture 2" descr="Image result for hawaii state department of human services">
            <a:extLst>
              <a:ext uri="{FF2B5EF4-FFF2-40B4-BE49-F238E27FC236}">
                <a16:creationId xmlns:a16="http://schemas.microsoft.com/office/drawing/2014/main" id="{DDDD1572-2D22-44FF-B95E-4B4C84DE1B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048" r="30889"/>
          <a:stretch/>
        </p:blipFill>
        <p:spPr bwMode="auto">
          <a:xfrm>
            <a:off x="10703876" y="920597"/>
            <a:ext cx="1299848" cy="1062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722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70AEC-2640-F607-9852-C0834FCAD6B6}"/>
              </a:ext>
            </a:extLst>
          </p:cNvPr>
          <p:cNvSpPr>
            <a:spLocks noGrp="1"/>
          </p:cNvSpPr>
          <p:nvPr>
            <p:ph type="title"/>
          </p:nvPr>
        </p:nvSpPr>
        <p:spPr/>
        <p:txBody>
          <a:bodyPr/>
          <a:lstStyle/>
          <a:p>
            <a:r>
              <a:rPr lang="en-US"/>
              <a:t>TANF Qualifications</a:t>
            </a:r>
          </a:p>
        </p:txBody>
      </p:sp>
      <p:sp>
        <p:nvSpPr>
          <p:cNvPr id="3" name="Content Placeholder 2">
            <a:extLst>
              <a:ext uri="{FF2B5EF4-FFF2-40B4-BE49-F238E27FC236}">
                <a16:creationId xmlns:a16="http://schemas.microsoft.com/office/drawing/2014/main" id="{AC1EC0A9-55FE-83F5-B57D-C97014B9DF0E}"/>
              </a:ext>
            </a:extLst>
          </p:cNvPr>
          <p:cNvSpPr>
            <a:spLocks noGrp="1"/>
          </p:cNvSpPr>
          <p:nvPr>
            <p:ph idx="1"/>
          </p:nvPr>
        </p:nvSpPr>
        <p:spPr>
          <a:xfrm>
            <a:off x="838200" y="2417334"/>
            <a:ext cx="10515600" cy="3886063"/>
          </a:xfrm>
        </p:spPr>
        <p:txBody>
          <a:bodyPr>
            <a:normAutofit fontScale="70000" lnSpcReduction="20000"/>
          </a:bodyPr>
          <a:lstStyle/>
          <a:p>
            <a:r>
              <a:rPr lang="en-US"/>
              <a:t>Household income cannot exceed 300% of the 2022 Federal Poverty Level.</a:t>
            </a:r>
          </a:p>
          <a:p>
            <a:pPr lvl="1"/>
            <a:r>
              <a:rPr lang="en-US"/>
              <a:t>Two person household – no more than $5,265 monthly			                                      – no more than $63,180.00 annually</a:t>
            </a:r>
          </a:p>
          <a:p>
            <a:r>
              <a:rPr lang="en-US"/>
              <a:t>A family has at least 1 child under the age of 18 years old living in the household.</a:t>
            </a:r>
          </a:p>
          <a:p>
            <a:r>
              <a:rPr lang="en-US"/>
              <a:t>One adult in the household must be a parent or relative of the child through blood or marriage.</a:t>
            </a:r>
          </a:p>
          <a:p>
            <a:r>
              <a:rPr lang="en-US"/>
              <a:t>ALL members of the household must be a U.S. citizen.</a:t>
            </a:r>
          </a:p>
        </p:txBody>
      </p:sp>
    </p:spTree>
    <p:extLst>
      <p:ext uri="{BB962C8B-B14F-4D97-AF65-F5344CB8AC3E}">
        <p14:creationId xmlns:p14="http://schemas.microsoft.com/office/powerpoint/2010/main" val="3394284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B8D7-7650-9EE1-ED92-E9C13A4EBBF3}"/>
              </a:ext>
            </a:extLst>
          </p:cNvPr>
          <p:cNvSpPr>
            <a:spLocks noGrp="1"/>
          </p:cNvSpPr>
          <p:nvPr>
            <p:ph type="title"/>
          </p:nvPr>
        </p:nvSpPr>
        <p:spPr/>
        <p:txBody>
          <a:bodyPr/>
          <a:lstStyle/>
          <a:p>
            <a:r>
              <a:rPr lang="en-US"/>
              <a:t>TANF Distribution Log</a:t>
            </a:r>
          </a:p>
        </p:txBody>
      </p:sp>
      <p:pic>
        <p:nvPicPr>
          <p:cNvPr id="5" name="Content Placeholder 4">
            <a:extLst>
              <a:ext uri="{FF2B5EF4-FFF2-40B4-BE49-F238E27FC236}">
                <a16:creationId xmlns:a16="http://schemas.microsoft.com/office/drawing/2014/main" id="{9B83F7CF-DDF3-256B-9ECB-9E31E631D51A}"/>
              </a:ext>
            </a:extLst>
          </p:cNvPr>
          <p:cNvPicPr>
            <a:picLocks noGrp="1" noChangeAspect="1"/>
          </p:cNvPicPr>
          <p:nvPr>
            <p:ph idx="1"/>
          </p:nvPr>
        </p:nvPicPr>
        <p:blipFill>
          <a:blip r:embed="rId2"/>
          <a:stretch>
            <a:fillRect/>
          </a:stretch>
        </p:blipFill>
        <p:spPr>
          <a:xfrm>
            <a:off x="-64642" y="2029678"/>
            <a:ext cx="12316986" cy="3669786"/>
          </a:xfrm>
        </p:spPr>
      </p:pic>
    </p:spTree>
    <p:extLst>
      <p:ext uri="{BB962C8B-B14F-4D97-AF65-F5344CB8AC3E}">
        <p14:creationId xmlns:p14="http://schemas.microsoft.com/office/powerpoint/2010/main" val="1013959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Emergency Food Assistance Program (TEFAP)</a:t>
            </a:r>
          </a:p>
        </p:txBody>
      </p:sp>
      <p:sp>
        <p:nvSpPr>
          <p:cNvPr id="3" name="Content Placeholder 2"/>
          <p:cNvSpPr>
            <a:spLocks noGrp="1"/>
          </p:cNvSpPr>
          <p:nvPr>
            <p:ph idx="1"/>
          </p:nvPr>
        </p:nvSpPr>
        <p:spPr>
          <a:xfrm>
            <a:off x="838200" y="2382878"/>
            <a:ext cx="10203180" cy="3518646"/>
          </a:xfrm>
        </p:spPr>
        <p:txBody>
          <a:bodyPr>
            <a:normAutofit fontScale="85000" lnSpcReduction="10000"/>
          </a:bodyPr>
          <a:lstStyle/>
          <a:p>
            <a:r>
              <a:rPr lang="en-US"/>
              <a:t>Partnership with Office of Community Services </a:t>
            </a:r>
          </a:p>
          <a:p>
            <a:r>
              <a:rPr lang="en-US"/>
              <a:t>Helps to supplement the diets of low-income individuals or households, including elderly people, by providing them with emergency food and nutrition assistance at no cost</a:t>
            </a:r>
          </a:p>
          <a:p>
            <a:r>
              <a:rPr lang="en-US"/>
              <a:t>~110 participating agencies</a:t>
            </a:r>
          </a:p>
          <a:p>
            <a:pPr lvl="1">
              <a:buFont typeface="Wingdings" panose="05000000000000000000" pitchFamily="2" charset="2"/>
              <a:buChar char="ü"/>
            </a:pPr>
            <a:r>
              <a:rPr lang="en-US" i="1"/>
              <a:t> Semi-Annual Inventory is required</a:t>
            </a:r>
          </a:p>
          <a:p>
            <a:endParaRPr lang="en-US"/>
          </a:p>
        </p:txBody>
      </p:sp>
      <p:pic>
        <p:nvPicPr>
          <p:cNvPr id="4" name="Picture 8" descr="Image result for state of hawaii symbols">
            <a:extLst>
              <a:ext uri="{FF2B5EF4-FFF2-40B4-BE49-F238E27FC236}">
                <a16:creationId xmlns:a16="http://schemas.microsoft.com/office/drawing/2014/main" id="{38EBBA84-D1C9-4FCC-A9BC-CA8EAE12DF2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108312" y="5329896"/>
            <a:ext cx="940798" cy="9407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ood and Nutrition Service">
            <a:extLst>
              <a:ext uri="{FF2B5EF4-FFF2-40B4-BE49-F238E27FC236}">
                <a16:creationId xmlns:a16="http://schemas.microsoft.com/office/drawing/2014/main" id="{32F90A38-D3BE-4BFA-9499-694E5503E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1683" y="5498540"/>
            <a:ext cx="3040317" cy="60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040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TEFAP Qualifications</a:t>
            </a:r>
          </a:p>
        </p:txBody>
      </p:sp>
      <p:sp>
        <p:nvSpPr>
          <p:cNvPr id="3" name="Content Placeholder 2"/>
          <p:cNvSpPr>
            <a:spLocks noGrp="1"/>
          </p:cNvSpPr>
          <p:nvPr>
            <p:ph idx="1"/>
          </p:nvPr>
        </p:nvSpPr>
        <p:spPr>
          <a:xfrm>
            <a:off x="838200" y="2346642"/>
            <a:ext cx="10515600" cy="3722164"/>
          </a:xfrm>
        </p:spPr>
        <p:txBody>
          <a:bodyPr>
            <a:normAutofit fontScale="85000" lnSpcReduction="20000"/>
          </a:bodyPr>
          <a:lstStyle/>
          <a:p>
            <a:r>
              <a:rPr lang="en-US"/>
              <a:t>Are residents of the City and County of Honolulu;</a:t>
            </a:r>
          </a:p>
          <a:p>
            <a:r>
              <a:rPr lang="en-US"/>
              <a:t>Are lawfully present in the United States, but need not be citizens of the United States; and</a:t>
            </a:r>
          </a:p>
          <a:p>
            <a:r>
              <a:rPr lang="en-US"/>
              <a:t>Must not exceed 300% of the Poverty Level</a:t>
            </a:r>
          </a:p>
          <a:p>
            <a:pPr lvl="1"/>
            <a:r>
              <a:rPr lang="en-US"/>
              <a:t>One person household – no more than $51,930.00</a:t>
            </a:r>
          </a:p>
          <a:p>
            <a:pPr lvl="1"/>
            <a:r>
              <a:rPr lang="en-US"/>
              <a:t>Two person household – no more than $70,500.00 annually</a:t>
            </a:r>
          </a:p>
          <a:p>
            <a:endParaRPr lang="en-US"/>
          </a:p>
        </p:txBody>
      </p:sp>
    </p:spTree>
    <p:extLst>
      <p:ext uri="{BB962C8B-B14F-4D97-AF65-F5344CB8AC3E}">
        <p14:creationId xmlns:p14="http://schemas.microsoft.com/office/powerpoint/2010/main" val="1784000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C6813-EC39-AA0C-CF55-F6D87A9A2334}"/>
              </a:ext>
            </a:extLst>
          </p:cNvPr>
          <p:cNvSpPr>
            <a:spLocks noGrp="1"/>
          </p:cNvSpPr>
          <p:nvPr>
            <p:ph type="title"/>
          </p:nvPr>
        </p:nvSpPr>
        <p:spPr/>
        <p:txBody>
          <a:bodyPr/>
          <a:lstStyle/>
          <a:p>
            <a:r>
              <a:rPr lang="en-US" sz="4400" dirty="0"/>
              <a:t>Agency Relations Team</a:t>
            </a:r>
            <a:endParaRPr lang="en-US" dirty="0"/>
          </a:p>
        </p:txBody>
      </p:sp>
      <p:sp>
        <p:nvSpPr>
          <p:cNvPr id="3" name="Content Placeholder 2">
            <a:extLst>
              <a:ext uri="{FF2B5EF4-FFF2-40B4-BE49-F238E27FC236}">
                <a16:creationId xmlns:a16="http://schemas.microsoft.com/office/drawing/2014/main" id="{B31CBCDC-7BE8-D8E2-FAD2-4A4BE725DCAC}"/>
              </a:ext>
            </a:extLst>
          </p:cNvPr>
          <p:cNvSpPr>
            <a:spLocks noGrp="1"/>
          </p:cNvSpPr>
          <p:nvPr>
            <p:ph idx="1"/>
          </p:nvPr>
        </p:nvSpPr>
        <p:spPr>
          <a:xfrm>
            <a:off x="1081087" y="2114757"/>
            <a:ext cx="10029826" cy="3733592"/>
          </a:xfrm>
        </p:spPr>
        <p:txBody>
          <a:bodyPr>
            <a:normAutofit/>
          </a:bodyPr>
          <a:lstStyle/>
          <a:p>
            <a:r>
              <a:rPr lang="en-US" sz="2700" dirty="0"/>
              <a:t>Director of Agency Relations, Kim Bartenstein</a:t>
            </a:r>
          </a:p>
          <a:p>
            <a:r>
              <a:rPr lang="en-US" sz="2700" dirty="0"/>
              <a:t>Agency Services Coordinator, Mine Thompson</a:t>
            </a:r>
          </a:p>
          <a:p>
            <a:r>
              <a:rPr lang="en-US" sz="2700" dirty="0"/>
              <a:t>Agency Partner Network Manager, Naomi Save</a:t>
            </a:r>
          </a:p>
          <a:p>
            <a:r>
              <a:rPr lang="en-US" sz="2700" dirty="0"/>
              <a:t>Agency Partner Network Coordinator, Bridget Langaman </a:t>
            </a:r>
          </a:p>
          <a:p>
            <a:r>
              <a:rPr lang="en-US" sz="2700" dirty="0"/>
              <a:t>Community Programs Manager, Jared Kawatani</a:t>
            </a:r>
          </a:p>
          <a:p>
            <a:r>
              <a:rPr lang="en-US" sz="2700" dirty="0"/>
              <a:t>Programs Data Entry Assistant, Hiroko Sasazawa</a:t>
            </a:r>
          </a:p>
          <a:p>
            <a:r>
              <a:rPr lang="en-US" sz="2700" dirty="0"/>
              <a:t>Service Insights Coordinator, Kelly Ngo</a:t>
            </a:r>
          </a:p>
          <a:p>
            <a:endParaRPr lang="en-US" sz="4000" dirty="0"/>
          </a:p>
          <a:p>
            <a:endParaRPr lang="en-US" sz="4000" dirty="0"/>
          </a:p>
          <a:p>
            <a:endParaRPr lang="en-US" sz="4000" dirty="0"/>
          </a:p>
          <a:p>
            <a:endParaRPr lang="en-US" sz="4000" dirty="0"/>
          </a:p>
          <a:p>
            <a:endParaRPr lang="en-US" sz="4000" dirty="0"/>
          </a:p>
          <a:p>
            <a:endParaRPr lang="en-US" dirty="0"/>
          </a:p>
        </p:txBody>
      </p:sp>
    </p:spTree>
    <p:extLst>
      <p:ext uri="{BB962C8B-B14F-4D97-AF65-F5344CB8AC3E}">
        <p14:creationId xmlns:p14="http://schemas.microsoft.com/office/powerpoint/2010/main" val="1699884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Commodity Distribution Log</a:t>
            </a:r>
          </a:p>
        </p:txBody>
      </p:sp>
      <p:pic>
        <p:nvPicPr>
          <p:cNvPr id="5" name="Picture 4">
            <a:extLst>
              <a:ext uri="{FF2B5EF4-FFF2-40B4-BE49-F238E27FC236}">
                <a16:creationId xmlns:a16="http://schemas.microsoft.com/office/drawing/2014/main" id="{A4A558D1-811A-09AD-D2DB-3DEB7DCD7A9F}"/>
              </a:ext>
            </a:extLst>
          </p:cNvPr>
          <p:cNvPicPr>
            <a:picLocks noChangeAspect="1"/>
          </p:cNvPicPr>
          <p:nvPr/>
        </p:nvPicPr>
        <p:blipFill>
          <a:blip r:embed="rId2"/>
          <a:stretch>
            <a:fillRect/>
          </a:stretch>
        </p:blipFill>
        <p:spPr>
          <a:xfrm>
            <a:off x="1120588" y="1874074"/>
            <a:ext cx="10044126" cy="4371192"/>
          </a:xfrm>
          <a:prstGeom prst="rect">
            <a:avLst/>
          </a:prstGeom>
        </p:spPr>
      </p:pic>
    </p:spTree>
    <p:extLst>
      <p:ext uri="{BB962C8B-B14F-4D97-AF65-F5344CB8AC3E}">
        <p14:creationId xmlns:p14="http://schemas.microsoft.com/office/powerpoint/2010/main" val="3602019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Senior Farmers’ Market Nutrition Program (SFMNP)</a:t>
            </a:r>
          </a:p>
        </p:txBody>
      </p:sp>
      <p:sp>
        <p:nvSpPr>
          <p:cNvPr id="5" name="Content Placeholder 4"/>
          <p:cNvSpPr>
            <a:spLocks noGrp="1"/>
          </p:cNvSpPr>
          <p:nvPr>
            <p:ph sz="half" idx="1"/>
          </p:nvPr>
        </p:nvSpPr>
        <p:spPr>
          <a:xfrm>
            <a:off x="516047" y="2692400"/>
            <a:ext cx="5739897" cy="3000375"/>
          </a:xfrm>
        </p:spPr>
        <p:txBody>
          <a:bodyPr vert="horz" lIns="91440" tIns="45720" rIns="91440" bIns="45720" rtlCol="0" anchor="t">
            <a:normAutofit fontScale="70000" lnSpcReduction="20000"/>
          </a:bodyPr>
          <a:lstStyle/>
          <a:p>
            <a:r>
              <a:rPr lang="en-US"/>
              <a:t>Provides low-income seniors access to farm-fresh produce</a:t>
            </a:r>
          </a:p>
          <a:p>
            <a:pPr lvl="1"/>
            <a:r>
              <a:rPr lang="en-US"/>
              <a:t>Receive $5.00 voucher booklets, valued at a total of $50.00 USD</a:t>
            </a:r>
          </a:p>
          <a:p>
            <a:pPr lvl="1"/>
            <a:r>
              <a:rPr lang="en-US"/>
              <a:t>Vouchers can be redeemed at participating Farmers' Market vendors, in exchange for fresh fruits and vegetables</a:t>
            </a:r>
          </a:p>
          <a:p>
            <a:endParaRPr lang="en-US"/>
          </a:p>
        </p:txBody>
      </p:sp>
      <p:pic>
        <p:nvPicPr>
          <p:cNvPr id="7" name="Picture 2" descr="SFMNP">
            <a:extLst>
              <a:ext uri="{FF2B5EF4-FFF2-40B4-BE49-F238E27FC236}">
                <a16:creationId xmlns:a16="http://schemas.microsoft.com/office/drawing/2014/main" id="{45116EFD-0C5C-4045-86DA-1676601C84C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00812" y="2692400"/>
            <a:ext cx="4524375"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179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SFMNP Qualifications</a:t>
            </a:r>
          </a:p>
        </p:txBody>
      </p:sp>
      <p:sp>
        <p:nvSpPr>
          <p:cNvPr id="6" name="Content Placeholder 5"/>
          <p:cNvSpPr>
            <a:spLocks noGrp="1"/>
          </p:cNvSpPr>
          <p:nvPr>
            <p:ph idx="1"/>
          </p:nvPr>
        </p:nvSpPr>
        <p:spPr>
          <a:xfrm>
            <a:off x="838200" y="2507810"/>
            <a:ext cx="10515600" cy="3431263"/>
          </a:xfrm>
        </p:spPr>
        <p:txBody>
          <a:bodyPr vert="horz" lIns="91440" tIns="45720" rIns="91440" bIns="45720" rtlCol="0" anchor="t">
            <a:normAutofit fontScale="92500"/>
          </a:bodyPr>
          <a:lstStyle/>
          <a:p>
            <a:pPr lvl="1"/>
            <a:r>
              <a:rPr lang="en-US"/>
              <a:t>At least 60 years or older </a:t>
            </a:r>
          </a:p>
          <a:p>
            <a:pPr lvl="1"/>
            <a:r>
              <a:rPr lang="en-US"/>
              <a:t>Resident of Oahu or Kauai, </a:t>
            </a:r>
            <a:r>
              <a:rPr lang="en-US" sz="3100"/>
              <a:t>HFB operates this program serving kupuna on both islands</a:t>
            </a:r>
          </a:p>
          <a:p>
            <a:pPr lvl="1"/>
            <a:r>
              <a:rPr lang="en-US"/>
              <a:t>At or below 185% of the poverty guidelines</a:t>
            </a:r>
          </a:p>
          <a:p>
            <a:pPr lvl="2"/>
            <a:r>
              <a:rPr lang="en-US"/>
              <a:t>1 person - $ 32,023.50 annually</a:t>
            </a:r>
          </a:p>
          <a:p>
            <a:pPr lvl="2"/>
            <a:r>
              <a:rPr lang="en-US"/>
              <a:t>2 person - $ 43,475.00 annually</a:t>
            </a:r>
          </a:p>
          <a:p>
            <a:endParaRPr lang="en-US"/>
          </a:p>
        </p:txBody>
      </p:sp>
    </p:spTree>
    <p:extLst>
      <p:ext uri="{BB962C8B-B14F-4D97-AF65-F5344CB8AC3E}">
        <p14:creationId xmlns:p14="http://schemas.microsoft.com/office/powerpoint/2010/main" val="3730320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Commodity Supplemental Food Program (CSFP)</a:t>
            </a:r>
          </a:p>
        </p:txBody>
      </p:sp>
      <p:sp>
        <p:nvSpPr>
          <p:cNvPr id="3" name="Content Placeholder 2"/>
          <p:cNvSpPr>
            <a:spLocks noGrp="1"/>
          </p:cNvSpPr>
          <p:nvPr>
            <p:ph sz="half" idx="1"/>
          </p:nvPr>
        </p:nvSpPr>
        <p:spPr/>
        <p:txBody>
          <a:bodyPr vert="horz" lIns="91440" tIns="45720" rIns="91440" bIns="45720" rtlCol="0" anchor="t">
            <a:normAutofit fontScale="55000" lnSpcReduction="20000"/>
          </a:bodyPr>
          <a:lstStyle/>
          <a:p>
            <a:r>
              <a:rPr lang="en-US"/>
              <a:t>Better known as the Senior Food Box Program it was first launched in April 2015. </a:t>
            </a:r>
          </a:p>
          <a:p>
            <a:r>
              <a:rPr lang="en-US"/>
              <a:t>Hawaii is one of the U.S. states that participates in CSFP to distribute food boxes to supplement the diets of low-income seniors. </a:t>
            </a:r>
          </a:p>
          <a:p>
            <a:r>
              <a:rPr lang="en-US"/>
              <a:t>Boxes contain supplemental foods such as nonfat dry milk  and/or UHT milk, cheese, cereal, juice, peanut butter, rice, canned meat, fruits and vegetables.</a:t>
            </a:r>
          </a:p>
          <a:p>
            <a:r>
              <a:rPr lang="en-US"/>
              <a:t>Currently have 24 distribution sites on Oahu</a:t>
            </a:r>
          </a:p>
        </p:txBody>
      </p:sp>
      <p:pic>
        <p:nvPicPr>
          <p:cNvPr id="5" name="Picture 2" descr="http://www.hawaiifoodbank.org/Websites/foodbank/images/Programs/CSFP/CSFP.jpg">
            <a:extLst>
              <a:ext uri="{FF2B5EF4-FFF2-40B4-BE49-F238E27FC236}">
                <a16:creationId xmlns:a16="http://schemas.microsoft.com/office/drawing/2014/main" id="{872C9EAA-3490-4A45-BBFB-B0E4F73355D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00812" y="2687638"/>
            <a:ext cx="4524375"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537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644414"/>
            <a:ext cx="10515600" cy="1325563"/>
          </a:xfrm>
        </p:spPr>
        <p:txBody>
          <a:bodyPr/>
          <a:lstStyle/>
          <a:p>
            <a:r>
              <a:rPr lang="en-US"/>
              <a:t>CSFP Qualifications</a:t>
            </a:r>
          </a:p>
        </p:txBody>
      </p:sp>
      <p:sp>
        <p:nvSpPr>
          <p:cNvPr id="6" name="Content Placeholder 5"/>
          <p:cNvSpPr>
            <a:spLocks noGrp="1"/>
          </p:cNvSpPr>
          <p:nvPr>
            <p:ph idx="1"/>
          </p:nvPr>
        </p:nvSpPr>
        <p:spPr>
          <a:xfrm>
            <a:off x="838200" y="2028714"/>
            <a:ext cx="10515600" cy="3886063"/>
          </a:xfrm>
        </p:spPr>
        <p:txBody>
          <a:bodyPr vert="horz" lIns="91440" tIns="45720" rIns="91440" bIns="45720" rtlCol="0" anchor="t">
            <a:normAutofit fontScale="85000" lnSpcReduction="20000"/>
          </a:bodyPr>
          <a:lstStyle/>
          <a:p>
            <a:pPr lvl="1"/>
            <a:r>
              <a:rPr lang="en-US"/>
              <a:t>Age 60 years or older</a:t>
            </a:r>
          </a:p>
          <a:p>
            <a:pPr lvl="1"/>
            <a:r>
              <a:rPr lang="en-US"/>
              <a:t>Resident of Oahu or Kauai, HFB operates this program serving kupuna on both islands</a:t>
            </a:r>
          </a:p>
          <a:p>
            <a:pPr lvl="1"/>
            <a:r>
              <a:rPr lang="en-US"/>
              <a:t>Valid state or federal photo ID and mailing address</a:t>
            </a:r>
          </a:p>
          <a:p>
            <a:pPr lvl="1"/>
            <a:r>
              <a:rPr lang="en-US"/>
              <a:t>At or below 130% of the poverty guidelines (see household table on application) </a:t>
            </a:r>
          </a:p>
          <a:p>
            <a:pPr lvl="2"/>
            <a:r>
              <a:rPr lang="en-US"/>
              <a:t>1 person - $1,876 monthly or $22,503 annually</a:t>
            </a:r>
          </a:p>
          <a:p>
            <a:pPr lvl="2"/>
            <a:r>
              <a:rPr lang="en-US"/>
              <a:t>2 person - $2,546 monthly or $30,550 annually</a:t>
            </a:r>
          </a:p>
          <a:p>
            <a:endParaRPr lang="en-US"/>
          </a:p>
        </p:txBody>
      </p:sp>
    </p:spTree>
    <p:extLst>
      <p:ext uri="{BB962C8B-B14F-4D97-AF65-F5344CB8AC3E}">
        <p14:creationId xmlns:p14="http://schemas.microsoft.com/office/powerpoint/2010/main" val="3339802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8A7F-2488-3EB3-2F00-DBB83741BEDA}"/>
              </a:ext>
            </a:extLst>
          </p:cNvPr>
          <p:cNvSpPr>
            <a:spLocks noGrp="1"/>
          </p:cNvSpPr>
          <p:nvPr>
            <p:ph type="title"/>
          </p:nvPr>
        </p:nvSpPr>
        <p:spPr/>
        <p:txBody>
          <a:bodyPr>
            <a:normAutofit/>
          </a:bodyPr>
          <a:lstStyle/>
          <a:p>
            <a:r>
              <a:rPr lang="en-US" sz="3600" dirty="0"/>
              <a:t>Kupuna (Senior) Program Team Contact Info</a:t>
            </a:r>
          </a:p>
        </p:txBody>
      </p:sp>
      <p:sp>
        <p:nvSpPr>
          <p:cNvPr id="8" name="Content Placeholder 2">
            <a:extLst>
              <a:ext uri="{FF2B5EF4-FFF2-40B4-BE49-F238E27FC236}">
                <a16:creationId xmlns:a16="http://schemas.microsoft.com/office/drawing/2014/main" id="{91AE361B-12EA-1AB8-530E-BBE727D95E0E}"/>
              </a:ext>
            </a:extLst>
          </p:cNvPr>
          <p:cNvSpPr>
            <a:spLocks noGrp="1"/>
          </p:cNvSpPr>
          <p:nvPr>
            <p:ph idx="1"/>
          </p:nvPr>
        </p:nvSpPr>
        <p:spPr>
          <a:xfrm>
            <a:off x="560615" y="2041485"/>
            <a:ext cx="5301342" cy="4181894"/>
          </a:xfrm>
        </p:spPr>
        <p:txBody>
          <a:bodyPr>
            <a:normAutofit/>
          </a:bodyPr>
          <a:lstStyle/>
          <a:p>
            <a:pPr marL="0" indent="0">
              <a:buNone/>
            </a:pPr>
            <a:r>
              <a:rPr lang="en-US" sz="2500" dirty="0" err="1"/>
              <a:t>O’ahu</a:t>
            </a:r>
            <a:endParaRPr lang="en-US" sz="2500" dirty="0"/>
          </a:p>
          <a:p>
            <a:r>
              <a:rPr lang="en-US" sz="2000" dirty="0"/>
              <a:t>Program Support Assistant, Aubrey Kaneshiro</a:t>
            </a:r>
          </a:p>
          <a:p>
            <a:pPr lvl="1"/>
            <a:r>
              <a:rPr lang="en-US" sz="2000" dirty="0"/>
              <a:t>Email: </a:t>
            </a:r>
            <a:r>
              <a:rPr lang="en-US" sz="2000" dirty="0">
                <a:hlinkClick r:id="rId2"/>
              </a:rPr>
              <a:t>aubrey@hawaiifoodbank.org</a:t>
            </a:r>
            <a:endParaRPr lang="en-US" sz="2000" dirty="0"/>
          </a:p>
          <a:p>
            <a:pPr lvl="1"/>
            <a:r>
              <a:rPr lang="en-US" sz="2000" dirty="0"/>
              <a:t>Phone: 808-954-7879</a:t>
            </a:r>
          </a:p>
          <a:p>
            <a:r>
              <a:rPr lang="en-US" sz="2000" dirty="0"/>
              <a:t>Kupuna Programs Manager, Jennifer Schantz</a:t>
            </a:r>
          </a:p>
          <a:p>
            <a:pPr lvl="1"/>
            <a:r>
              <a:rPr lang="en-US" sz="2000" dirty="0"/>
              <a:t>Email: </a:t>
            </a:r>
            <a:r>
              <a:rPr lang="en-US" sz="2000" dirty="0">
                <a:hlinkClick r:id="rId3"/>
              </a:rPr>
              <a:t>jennifer@hawaiifoodbank.org</a:t>
            </a:r>
            <a:endParaRPr lang="en-US" sz="2000" dirty="0"/>
          </a:p>
          <a:p>
            <a:pPr lvl="1"/>
            <a:r>
              <a:rPr lang="en-US" sz="2000" dirty="0"/>
              <a:t>Phone: 808-954-7868</a:t>
            </a:r>
          </a:p>
        </p:txBody>
      </p:sp>
      <p:sp>
        <p:nvSpPr>
          <p:cNvPr id="9" name="Content Placeholder 2">
            <a:extLst>
              <a:ext uri="{FF2B5EF4-FFF2-40B4-BE49-F238E27FC236}">
                <a16:creationId xmlns:a16="http://schemas.microsoft.com/office/drawing/2014/main" id="{65212C80-A089-05D9-07BA-5B07BA0625B4}"/>
              </a:ext>
            </a:extLst>
          </p:cNvPr>
          <p:cNvSpPr txBox="1">
            <a:spLocks/>
          </p:cNvSpPr>
          <p:nvPr/>
        </p:nvSpPr>
        <p:spPr>
          <a:xfrm>
            <a:off x="5861956" y="2041484"/>
            <a:ext cx="5491843" cy="3886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4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3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32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500" dirty="0" err="1"/>
              <a:t>Kaua’i</a:t>
            </a:r>
            <a:endParaRPr lang="en-US" sz="2500" dirty="0"/>
          </a:p>
          <a:p>
            <a:r>
              <a:rPr lang="en-US" sz="2000" dirty="0"/>
              <a:t>Agency/Admin Supervisor, Michelle Panoke</a:t>
            </a:r>
          </a:p>
          <a:p>
            <a:pPr lvl="1"/>
            <a:r>
              <a:rPr lang="en-US" sz="2000" dirty="0"/>
              <a:t>Email: </a:t>
            </a:r>
            <a:r>
              <a:rPr lang="en-US" sz="2000" dirty="0">
                <a:hlinkClick r:id="rId4"/>
              </a:rPr>
              <a:t>michelle@hawaiifoodbankkauai.org</a:t>
            </a:r>
            <a:r>
              <a:rPr lang="en-US" sz="2000" dirty="0"/>
              <a:t> </a:t>
            </a:r>
          </a:p>
          <a:p>
            <a:pPr lvl="1"/>
            <a:r>
              <a:rPr lang="en-US" sz="2000" dirty="0"/>
              <a:t>Phone: 808-482-2087</a:t>
            </a:r>
          </a:p>
          <a:p>
            <a:endParaRPr lang="en-US" sz="3200" dirty="0"/>
          </a:p>
        </p:txBody>
      </p:sp>
    </p:spTree>
    <p:extLst>
      <p:ext uri="{BB962C8B-B14F-4D97-AF65-F5344CB8AC3E}">
        <p14:creationId xmlns:p14="http://schemas.microsoft.com/office/powerpoint/2010/main" val="2612467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Civil Rights Training</a:t>
            </a:r>
            <a:br>
              <a:rPr lang="en-US" dirty="0"/>
            </a:br>
            <a:r>
              <a:rPr lang="en-US" sz="3100" dirty="0">
                <a:hlinkClick r:id="rId3"/>
              </a:rPr>
              <a:t>https://youtu.be/a8PLJnJeERA</a:t>
            </a:r>
            <a:r>
              <a:rPr lang="en-US" sz="3100" dirty="0"/>
              <a:t> </a:t>
            </a:r>
            <a:endParaRPr lang="en-US" dirty="0"/>
          </a:p>
        </p:txBody>
      </p:sp>
    </p:spTree>
    <p:extLst>
      <p:ext uri="{BB962C8B-B14F-4D97-AF65-F5344CB8AC3E}">
        <p14:creationId xmlns:p14="http://schemas.microsoft.com/office/powerpoint/2010/main" val="534824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a:t>Hawaii Foodbank Distribution Center</a:t>
            </a:r>
          </a:p>
        </p:txBody>
      </p:sp>
    </p:spTree>
    <p:extLst>
      <p:ext uri="{BB962C8B-B14F-4D97-AF65-F5344CB8AC3E}">
        <p14:creationId xmlns:p14="http://schemas.microsoft.com/office/powerpoint/2010/main" val="70687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Partner Agency Expectations</a:t>
            </a:r>
          </a:p>
        </p:txBody>
      </p:sp>
      <p:sp>
        <p:nvSpPr>
          <p:cNvPr id="3" name="Content Placeholder 2"/>
          <p:cNvSpPr>
            <a:spLocks noGrp="1"/>
          </p:cNvSpPr>
          <p:nvPr>
            <p:ph idx="1"/>
          </p:nvPr>
        </p:nvSpPr>
        <p:spPr>
          <a:xfrm>
            <a:off x="838200" y="2249694"/>
            <a:ext cx="9673206" cy="3060537"/>
          </a:xfrm>
        </p:spPr>
        <p:txBody>
          <a:bodyPr>
            <a:normAutofit fontScale="70000" lnSpcReduction="20000"/>
          </a:bodyPr>
          <a:lstStyle/>
          <a:p>
            <a:r>
              <a:rPr lang="en-US"/>
              <a:t>All partners, regardless of shopping/distribution activity, must submit a Monthly Agency Activity Report by the 5</a:t>
            </a:r>
            <a:r>
              <a:rPr lang="en-US" baseline="30000"/>
              <a:t>th</a:t>
            </a:r>
            <a:r>
              <a:rPr lang="en-US"/>
              <a:t> of the following month</a:t>
            </a:r>
          </a:p>
          <a:p>
            <a:pPr lvl="1"/>
            <a:r>
              <a:rPr lang="en-US"/>
              <a:t>Failure to submit complete report on time will result in your account being placed on hold. An account on hold will not be able to receive any product until the account has been brought current</a:t>
            </a:r>
          </a:p>
          <a:p>
            <a:r>
              <a:rPr lang="en-US"/>
              <a:t>All partners are required to follow all the rules set forth by HFB</a:t>
            </a:r>
          </a:p>
          <a:p>
            <a:endParaRPr lang="en-US"/>
          </a:p>
        </p:txBody>
      </p:sp>
    </p:spTree>
    <p:extLst>
      <p:ext uri="{BB962C8B-B14F-4D97-AF65-F5344CB8AC3E}">
        <p14:creationId xmlns:p14="http://schemas.microsoft.com/office/powerpoint/2010/main" val="1152688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755" y="327800"/>
            <a:ext cx="10515600" cy="1325563"/>
          </a:xfrm>
        </p:spPr>
        <p:txBody>
          <a:bodyPr/>
          <a:lstStyle/>
          <a:p>
            <a:r>
              <a:rPr lang="en-US"/>
              <a:t>Shopping Orientation</a:t>
            </a:r>
          </a:p>
        </p:txBody>
      </p:sp>
      <p:sp>
        <p:nvSpPr>
          <p:cNvPr id="3" name="Content Placeholder 2"/>
          <p:cNvSpPr>
            <a:spLocks noGrp="1"/>
          </p:cNvSpPr>
          <p:nvPr>
            <p:ph idx="1"/>
          </p:nvPr>
        </p:nvSpPr>
        <p:spPr>
          <a:xfrm>
            <a:off x="1173759" y="1569473"/>
            <a:ext cx="10062596" cy="4848837"/>
          </a:xfrm>
        </p:spPr>
        <p:txBody>
          <a:bodyPr>
            <a:normAutofit fontScale="32500" lnSpcReduction="20000"/>
          </a:bodyPr>
          <a:lstStyle/>
          <a:p>
            <a:r>
              <a:rPr lang="en-US" dirty="0"/>
              <a:t>Scheduling appointments - must be done online </a:t>
            </a:r>
            <a:endParaRPr lang="en-US" dirty="0">
              <a:latin typeface="+mj-lt"/>
            </a:endParaRPr>
          </a:p>
          <a:p>
            <a:pPr lvl="1"/>
            <a:r>
              <a:rPr lang="en-US" dirty="0">
                <a:effectLst/>
                <a:latin typeface="+mj-lt"/>
                <a:ea typeface="Times New Roman" panose="02020603050405020304" pitchFamily="18" charset="0"/>
              </a:rPr>
              <a:t>Appointments cannot be scheduled within 24 hours or more than one week in advance</a:t>
            </a:r>
          </a:p>
          <a:p>
            <a:pPr lvl="1"/>
            <a:r>
              <a:rPr lang="en-US" dirty="0">
                <a:effectLst/>
                <a:latin typeface="+mj-lt"/>
                <a:ea typeface="Times New Roman" panose="02020603050405020304" pitchFamily="18" charset="0"/>
              </a:rPr>
              <a:t>Partner Agencies may only visit the distribution center once per day, with a max of two visits per week</a:t>
            </a:r>
            <a:endParaRPr lang="en-US" dirty="0">
              <a:latin typeface="+mj-lt"/>
              <a:ea typeface="Times New Roman" panose="02020603050405020304" pitchFamily="18" charset="0"/>
            </a:endParaRPr>
          </a:p>
          <a:p>
            <a:pPr lvl="1"/>
            <a:r>
              <a:rPr lang="en-US" dirty="0">
                <a:effectLst/>
                <a:latin typeface="+mj-lt"/>
                <a:ea typeface="Times New Roman" panose="02020603050405020304" pitchFamily="18" charset="0"/>
              </a:rPr>
              <a:t>Same day appointments are not allowed</a:t>
            </a:r>
            <a:endParaRPr lang="en-US" dirty="0">
              <a:effectLst/>
              <a:latin typeface="+mj-lt"/>
              <a:ea typeface="Calibri" panose="020F0502020204030204" pitchFamily="34" charset="0"/>
            </a:endParaRPr>
          </a:p>
          <a:p>
            <a:r>
              <a:rPr lang="en-US" dirty="0"/>
              <a:t>Parking – agency parking stalls are marked (stalls 11 – 21), you are allowed to use two (2) stalls during your appointment time</a:t>
            </a:r>
          </a:p>
          <a:p>
            <a:r>
              <a:rPr lang="en-US" dirty="0"/>
              <a:t>ID Cards/Authorized Shoppers </a:t>
            </a:r>
          </a:p>
          <a:p>
            <a:pPr lvl="1"/>
            <a:r>
              <a:rPr lang="en-US" dirty="0"/>
              <a:t>An authorized shopper is someone your organization has appointed to sign the invoices</a:t>
            </a:r>
          </a:p>
          <a:p>
            <a:pPr lvl="1"/>
            <a:r>
              <a:rPr lang="en-US" dirty="0"/>
              <a:t>The authorized shopper will be issued a shopper ID card – see agency relations office</a:t>
            </a:r>
          </a:p>
          <a:p>
            <a:pPr lvl="1"/>
            <a:r>
              <a:rPr lang="en-US" dirty="0"/>
              <a:t>Helpers will need to be issued a paper badge – see agency partner services coordinator </a:t>
            </a:r>
          </a:p>
          <a:p>
            <a:pPr lvl="1"/>
            <a:r>
              <a:rPr lang="en-US" dirty="0"/>
              <a:t>Adding and removing authorized shoppers on the account needs to be done in writing (email is acceptable)</a:t>
            </a:r>
          </a:p>
          <a:p>
            <a:r>
              <a:rPr lang="en-US" dirty="0"/>
              <a:t>Shopping List – when you come to pick up food the scalers will weigh you out and have you sign the shopping list (this is not your invoice. After you load your items in your vehicle, please return to sign your invoice (a copy will be given to you).</a:t>
            </a:r>
          </a:p>
          <a:p>
            <a:r>
              <a:rPr lang="en-US" dirty="0"/>
              <a:t>Invoices - every time you receive food from Hawaii Foodbank you should be signing an invoice and receiving a copy for your records</a:t>
            </a:r>
          </a:p>
          <a:p>
            <a:r>
              <a:rPr lang="en-US" dirty="0"/>
              <a:t>Statements – statements are mailed monthly to the billing address provided in writing if there is a charge amount</a:t>
            </a:r>
          </a:p>
          <a:p>
            <a:r>
              <a:rPr lang="en-US" dirty="0"/>
              <a:t>Payments – invoices/statements must be paid with an Agency check </a:t>
            </a:r>
          </a:p>
          <a:p>
            <a:pPr lvl="1"/>
            <a:r>
              <a:rPr lang="en-US" dirty="0"/>
              <a:t>HFB </a:t>
            </a:r>
            <a:r>
              <a:rPr lang="en-US" b="1" dirty="0"/>
              <a:t>does</a:t>
            </a:r>
            <a:r>
              <a:rPr lang="en-US" dirty="0"/>
              <a:t> </a:t>
            </a:r>
            <a:r>
              <a:rPr lang="en-US" b="1" dirty="0"/>
              <a:t>not</a:t>
            </a:r>
            <a:r>
              <a:rPr lang="en-US" dirty="0"/>
              <a:t> accept personal checks, credit card payments or cash </a:t>
            </a:r>
          </a:p>
        </p:txBody>
      </p:sp>
    </p:spTree>
    <p:extLst>
      <p:ext uri="{BB962C8B-B14F-4D97-AF65-F5344CB8AC3E}">
        <p14:creationId xmlns:p14="http://schemas.microsoft.com/office/powerpoint/2010/main" val="20874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Feeding America (FA) Network</a:t>
            </a:r>
          </a:p>
        </p:txBody>
      </p:sp>
      <p:sp>
        <p:nvSpPr>
          <p:cNvPr id="3" name="Content Placeholder 2"/>
          <p:cNvSpPr>
            <a:spLocks noGrp="1"/>
          </p:cNvSpPr>
          <p:nvPr>
            <p:ph idx="1"/>
          </p:nvPr>
        </p:nvSpPr>
        <p:spPr/>
        <p:txBody>
          <a:bodyPr>
            <a:normAutofit fontScale="92500" lnSpcReduction="10000"/>
          </a:bodyPr>
          <a:lstStyle/>
          <a:p>
            <a:r>
              <a:rPr lang="en-US"/>
              <a:t>Feeding America is a United States-based nonprofit organization. They are the nation’s largest domestic hunger-relief organization. Their nationwide network of more than 200 food banks feed more than 46 million people through food pantries, soup kitchens, shelters, and other community-based agencies.</a:t>
            </a:r>
          </a:p>
          <a:p>
            <a:endParaRPr lang="en-US"/>
          </a:p>
        </p:txBody>
      </p:sp>
      <p:pic>
        <p:nvPicPr>
          <p:cNvPr id="4" name="Picture 4" descr="Feeding America">
            <a:extLst>
              <a:ext uri="{FF2B5EF4-FFF2-40B4-BE49-F238E27FC236}">
                <a16:creationId xmlns:a16="http://schemas.microsoft.com/office/drawing/2014/main" id="{8EC6C669-1FDB-4545-BE2E-60E11F1A3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1023" y="5250922"/>
            <a:ext cx="1565066" cy="80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09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974" y="584027"/>
            <a:ext cx="10515600" cy="1325563"/>
          </a:xfrm>
        </p:spPr>
        <p:txBody>
          <a:bodyPr/>
          <a:lstStyle/>
          <a:p>
            <a:r>
              <a:rPr lang="en-US"/>
              <a:t>Distribution Center Rules</a:t>
            </a:r>
          </a:p>
        </p:txBody>
      </p:sp>
      <p:sp>
        <p:nvSpPr>
          <p:cNvPr id="3" name="Content Placeholder 2"/>
          <p:cNvSpPr>
            <a:spLocks noGrp="1"/>
          </p:cNvSpPr>
          <p:nvPr>
            <p:ph idx="1"/>
          </p:nvPr>
        </p:nvSpPr>
        <p:spPr>
          <a:xfrm>
            <a:off x="712994" y="1909590"/>
            <a:ext cx="11216780" cy="4184662"/>
          </a:xfrm>
        </p:spPr>
        <p:txBody>
          <a:bodyPr>
            <a:normAutofit fontScale="47500" lnSpcReduction="20000"/>
          </a:bodyPr>
          <a:lstStyle/>
          <a:p>
            <a:pPr lvl="1"/>
            <a:r>
              <a:rPr lang="en-US"/>
              <a:t>Follow all Distribution Floor/Shopping Rules posted</a:t>
            </a:r>
          </a:p>
          <a:p>
            <a:pPr lvl="1"/>
            <a:r>
              <a:rPr lang="en-US"/>
              <a:t>Maximum of three shoppers per agency - one (1) shopper needs to be an authorized shopper</a:t>
            </a:r>
          </a:p>
          <a:p>
            <a:pPr lvl="1"/>
            <a:r>
              <a:rPr lang="en-US"/>
              <a:t>Shoppers must wear closed-toe shoes (the top of the foot and the heel should be covered)</a:t>
            </a:r>
          </a:p>
          <a:p>
            <a:pPr lvl="1"/>
            <a:r>
              <a:rPr lang="en-US"/>
              <a:t>Shoppers must be at least 16 years old </a:t>
            </a:r>
          </a:p>
          <a:p>
            <a:pPr lvl="1"/>
            <a:r>
              <a:rPr lang="en-US"/>
              <a:t>Women over six (6) months pregnant are not allowed to shop</a:t>
            </a:r>
          </a:p>
          <a:p>
            <a:pPr lvl="1"/>
            <a:r>
              <a:rPr lang="en-US"/>
              <a:t>Shoppers are allowed to use up to three (3) carts per agency</a:t>
            </a:r>
          </a:p>
          <a:p>
            <a:pPr lvl="1"/>
            <a:r>
              <a:rPr lang="en-US"/>
              <a:t>Do not open case lot items – if you are unsure, please ask warehouse staff for assistance</a:t>
            </a:r>
          </a:p>
          <a:p>
            <a:pPr lvl="1"/>
            <a:r>
              <a:rPr lang="en-US"/>
              <a:t>While in the chill area, all shoppers must wear gloves when touching exposed produce</a:t>
            </a:r>
          </a:p>
          <a:p>
            <a:pPr lvl="1"/>
            <a:r>
              <a:rPr lang="en-US"/>
              <a:t>When taking refrigerated and frozen product you must bring a cooler, thermal blanket or refrigerated vehicle to ensure safe transport </a:t>
            </a:r>
          </a:p>
          <a:p>
            <a:pPr lvl="1"/>
            <a:r>
              <a:rPr lang="en-US"/>
              <a:t>This is a working warehouse, please be aware of your surroundings at all times</a:t>
            </a:r>
          </a:p>
          <a:p>
            <a:pPr lvl="1"/>
            <a:r>
              <a:rPr lang="en-US"/>
              <a:t>All product originating from HFB is to be used exclusively for the agency you represent and is </a:t>
            </a:r>
            <a:r>
              <a:rPr lang="en-US" b="1"/>
              <a:t>not</a:t>
            </a:r>
            <a:r>
              <a:rPr lang="en-US"/>
              <a:t> for sale or personal use </a:t>
            </a:r>
          </a:p>
        </p:txBody>
      </p:sp>
    </p:spTree>
    <p:extLst>
      <p:ext uri="{BB962C8B-B14F-4D97-AF65-F5344CB8AC3E}">
        <p14:creationId xmlns:p14="http://schemas.microsoft.com/office/powerpoint/2010/main" val="3366064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Keeping Records</a:t>
            </a:r>
          </a:p>
        </p:txBody>
      </p:sp>
      <p:sp>
        <p:nvSpPr>
          <p:cNvPr id="3" name="TextBox 2">
            <a:extLst>
              <a:ext uri="{FF2B5EF4-FFF2-40B4-BE49-F238E27FC236}">
                <a16:creationId xmlns:a16="http://schemas.microsoft.com/office/drawing/2014/main" id="{833280FB-1810-DE0D-F69B-CEB5418473F1}"/>
              </a:ext>
            </a:extLst>
          </p:cNvPr>
          <p:cNvSpPr txBox="1"/>
          <p:nvPr/>
        </p:nvSpPr>
        <p:spPr>
          <a:xfrm>
            <a:off x="2125980" y="3783124"/>
            <a:ext cx="8321040" cy="1200329"/>
          </a:xfrm>
          <a:prstGeom prst="rect">
            <a:avLst/>
          </a:prstGeom>
          <a:noFill/>
          <a:ln>
            <a:noFill/>
          </a:ln>
        </p:spPr>
        <p:txBody>
          <a:bodyPr wrap="square" rtlCol="0">
            <a:spAutoFit/>
          </a:bodyPr>
          <a:lstStyle/>
          <a:p>
            <a:r>
              <a:rPr lang="en-US" sz="2400"/>
              <a:t>All files must be kept for 3 years – Notice will be sent out when files can be destroyed. Scanned copies of these items are allowed.</a:t>
            </a:r>
          </a:p>
        </p:txBody>
      </p:sp>
      <p:pic>
        <p:nvPicPr>
          <p:cNvPr id="8" name="Content Placeholder 7">
            <a:extLst>
              <a:ext uri="{FF2B5EF4-FFF2-40B4-BE49-F238E27FC236}">
                <a16:creationId xmlns:a16="http://schemas.microsoft.com/office/drawing/2014/main" id="{6DFB9E0F-A855-0A28-81DE-328BF54B4BC2}"/>
              </a:ext>
            </a:extLst>
          </p:cNvPr>
          <p:cNvPicPr>
            <a:picLocks noGrp="1" noChangeAspect="1"/>
          </p:cNvPicPr>
          <p:nvPr>
            <p:ph idx="1"/>
          </p:nvPr>
        </p:nvPicPr>
        <p:blipFill>
          <a:blip r:embed="rId2"/>
          <a:stretch>
            <a:fillRect/>
          </a:stretch>
        </p:blipFill>
        <p:spPr>
          <a:xfrm>
            <a:off x="838200" y="2246596"/>
            <a:ext cx="10515600" cy="1140806"/>
          </a:xfrm>
        </p:spPr>
      </p:pic>
    </p:spTree>
    <p:extLst>
      <p:ext uri="{BB962C8B-B14F-4D97-AF65-F5344CB8AC3E}">
        <p14:creationId xmlns:p14="http://schemas.microsoft.com/office/powerpoint/2010/main" val="1594458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Monthly Reporting</a:t>
            </a:r>
          </a:p>
        </p:txBody>
      </p:sp>
    </p:spTree>
    <p:extLst>
      <p:ext uri="{BB962C8B-B14F-4D97-AF65-F5344CB8AC3E}">
        <p14:creationId xmlns:p14="http://schemas.microsoft.com/office/powerpoint/2010/main" val="17195254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232" y="825290"/>
            <a:ext cx="10515600" cy="1325563"/>
          </a:xfrm>
        </p:spPr>
        <p:txBody>
          <a:bodyPr/>
          <a:lstStyle/>
          <a:p>
            <a:r>
              <a:rPr lang="en-US"/>
              <a:t>Questions?</a:t>
            </a:r>
          </a:p>
        </p:txBody>
      </p:sp>
      <p:sp>
        <p:nvSpPr>
          <p:cNvPr id="3" name="Content Placeholder 2"/>
          <p:cNvSpPr>
            <a:spLocks noGrp="1"/>
          </p:cNvSpPr>
          <p:nvPr>
            <p:ph idx="1"/>
          </p:nvPr>
        </p:nvSpPr>
        <p:spPr>
          <a:xfrm>
            <a:off x="340619" y="1741768"/>
            <a:ext cx="11558890" cy="4158641"/>
          </a:xfrm>
        </p:spPr>
        <p:txBody>
          <a:bodyPr>
            <a:normAutofit/>
          </a:bodyPr>
          <a:lstStyle/>
          <a:p>
            <a:pPr lvl="0"/>
            <a:endParaRPr lang="en-US" sz="12800"/>
          </a:p>
          <a:p>
            <a:endParaRPr lang="en-US" sz="3600" b="1">
              <a:solidFill>
                <a:srgbClr val="FFC000"/>
              </a:solidFill>
            </a:endParaRPr>
          </a:p>
        </p:txBody>
      </p:sp>
      <p:pic>
        <p:nvPicPr>
          <p:cNvPr id="4" name="Picture 3"/>
          <p:cNvPicPr>
            <a:picLocks noChangeAspect="1"/>
          </p:cNvPicPr>
          <p:nvPr/>
        </p:nvPicPr>
        <p:blipFill>
          <a:blip r:embed="rId2"/>
          <a:stretch>
            <a:fillRect/>
          </a:stretch>
        </p:blipFill>
        <p:spPr>
          <a:xfrm>
            <a:off x="3620648" y="2710082"/>
            <a:ext cx="4974767" cy="3316511"/>
          </a:xfrm>
          <a:prstGeom prst="rect">
            <a:avLst/>
          </a:prstGeom>
        </p:spPr>
      </p:pic>
      <p:sp>
        <p:nvSpPr>
          <p:cNvPr id="5" name="Content Placeholder 2">
            <a:extLst>
              <a:ext uri="{FF2B5EF4-FFF2-40B4-BE49-F238E27FC236}">
                <a16:creationId xmlns:a16="http://schemas.microsoft.com/office/drawing/2014/main" id="{37510AF1-372C-446B-8DFA-96ED5FF40656}"/>
              </a:ext>
            </a:extLst>
          </p:cNvPr>
          <p:cNvSpPr txBox="1">
            <a:spLocks/>
          </p:cNvSpPr>
          <p:nvPr/>
        </p:nvSpPr>
        <p:spPr>
          <a:xfrm>
            <a:off x="485940" y="2035882"/>
            <a:ext cx="11244182" cy="6851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buFont typeface="Arial" panose="020B0604020202020204" pitchFamily="34" charset="0"/>
              <a:buChar char="•"/>
              <a:defRPr sz="4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3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32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rgbClr val="5E9A3A"/>
                </a:solidFill>
              </a:rPr>
              <a:t>Together, we can work to ensure no on in our Hawaii 'ohana goes </a:t>
            </a:r>
            <a:r>
              <a:rPr lang="en-US" sz="2000" b="1">
                <a:solidFill>
                  <a:srgbClr val="5E9A3A"/>
                </a:solidFill>
              </a:rPr>
              <a:t>hungry</a:t>
            </a:r>
            <a:r>
              <a:rPr lang="en-US" sz="2400" b="1">
                <a:solidFill>
                  <a:srgbClr val="5E9A3A"/>
                </a:solidFill>
              </a:rPr>
              <a:t>.</a:t>
            </a:r>
            <a:endParaRPr lang="en-US" sz="2400"/>
          </a:p>
        </p:txBody>
      </p:sp>
    </p:spTree>
    <p:extLst>
      <p:ext uri="{BB962C8B-B14F-4D97-AF65-F5344CB8AC3E}">
        <p14:creationId xmlns:p14="http://schemas.microsoft.com/office/powerpoint/2010/main" val="3863602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265D6-4659-4788-999C-2A0136DCD594}"/>
              </a:ext>
            </a:extLst>
          </p:cNvPr>
          <p:cNvSpPr>
            <a:spLocks noGrp="1"/>
          </p:cNvSpPr>
          <p:nvPr>
            <p:ph type="title"/>
          </p:nvPr>
        </p:nvSpPr>
        <p:spPr/>
        <p:txBody>
          <a:bodyPr>
            <a:noAutofit/>
          </a:bodyPr>
          <a:lstStyle/>
          <a:p>
            <a:r>
              <a:rPr lang="en-US" sz="3600" dirty="0"/>
              <a:t>Agency Relations Team Contact Info</a:t>
            </a:r>
          </a:p>
        </p:txBody>
      </p:sp>
      <p:sp>
        <p:nvSpPr>
          <p:cNvPr id="3" name="Subtitle 2"/>
          <p:cNvSpPr>
            <a:spLocks noGrp="1"/>
          </p:cNvSpPr>
          <p:nvPr>
            <p:ph idx="1"/>
          </p:nvPr>
        </p:nvSpPr>
        <p:spPr>
          <a:xfrm>
            <a:off x="1153668" y="2278761"/>
            <a:ext cx="10369296" cy="3302889"/>
          </a:xfrm>
        </p:spPr>
        <p:txBody>
          <a:bodyPr vert="horz" lIns="91440" tIns="45720" rIns="91440" bIns="45720" numCol="1" rtlCol="0" anchor="t">
            <a:normAutofit/>
          </a:bodyPr>
          <a:lstStyle/>
          <a:p>
            <a:r>
              <a:rPr lang="en-US" sz="2500" dirty="0"/>
              <a:t>Director of Agency Relations, Kim Bartenstein</a:t>
            </a:r>
          </a:p>
          <a:p>
            <a:pPr lvl="1"/>
            <a:r>
              <a:rPr lang="en-US" sz="2500" dirty="0"/>
              <a:t>Email: </a:t>
            </a:r>
            <a:r>
              <a:rPr lang="en-US" sz="2500" dirty="0">
                <a:hlinkClick r:id="rId2"/>
              </a:rPr>
              <a:t>kim@hawaiifoodbank.org</a:t>
            </a:r>
            <a:endParaRPr lang="en-US" sz="2500" dirty="0"/>
          </a:p>
          <a:p>
            <a:pPr lvl="1"/>
            <a:r>
              <a:rPr lang="en-US" sz="2500" dirty="0"/>
              <a:t>Phone: 808-954-7870</a:t>
            </a:r>
          </a:p>
          <a:p>
            <a:r>
              <a:rPr lang="en-US" sz="2500" dirty="0"/>
              <a:t>Agency Services Coordinator, Mine Thompson</a:t>
            </a:r>
          </a:p>
          <a:p>
            <a:pPr lvl="1"/>
            <a:r>
              <a:rPr lang="en-US" sz="2500" dirty="0"/>
              <a:t>Email: </a:t>
            </a:r>
            <a:r>
              <a:rPr lang="en-US" sz="2500" dirty="0">
                <a:hlinkClick r:id="rId3"/>
              </a:rPr>
              <a:t>mine@hawaiifoodbank.org</a:t>
            </a:r>
            <a:endParaRPr lang="en-US" sz="2500" dirty="0"/>
          </a:p>
          <a:p>
            <a:pPr lvl="1"/>
            <a:r>
              <a:rPr lang="en-US" sz="2500" dirty="0"/>
              <a:t>Phone: 808-954-7863</a:t>
            </a:r>
          </a:p>
          <a:p>
            <a:pPr marL="0" indent="0" algn="l">
              <a:buNone/>
            </a:pPr>
            <a:endParaRPr lang="en-US" sz="2500" dirty="0"/>
          </a:p>
          <a:p>
            <a:pPr marL="571500" indent="-571500" algn="l">
              <a:buFont typeface="Arial" panose="020B0604020202020204" pitchFamily="34" charset="0"/>
              <a:buChar char="•"/>
            </a:pPr>
            <a:endParaRPr lang="en-US" sz="2500" dirty="0"/>
          </a:p>
        </p:txBody>
      </p:sp>
    </p:spTree>
    <p:extLst>
      <p:ext uri="{BB962C8B-B14F-4D97-AF65-F5344CB8AC3E}">
        <p14:creationId xmlns:p14="http://schemas.microsoft.com/office/powerpoint/2010/main" val="41619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1882-D66C-D88F-FE7E-27093F907738}"/>
              </a:ext>
            </a:extLst>
          </p:cNvPr>
          <p:cNvSpPr>
            <a:spLocks noGrp="1"/>
          </p:cNvSpPr>
          <p:nvPr>
            <p:ph type="title"/>
          </p:nvPr>
        </p:nvSpPr>
        <p:spPr/>
        <p:txBody>
          <a:bodyPr>
            <a:normAutofit/>
          </a:bodyPr>
          <a:lstStyle/>
          <a:p>
            <a:r>
              <a:rPr lang="en-US" sz="3600" dirty="0"/>
              <a:t>Agency Relations Team Contact Info (cont.)</a:t>
            </a:r>
          </a:p>
        </p:txBody>
      </p:sp>
      <p:sp>
        <p:nvSpPr>
          <p:cNvPr id="3" name="Content Placeholder 2">
            <a:extLst>
              <a:ext uri="{FF2B5EF4-FFF2-40B4-BE49-F238E27FC236}">
                <a16:creationId xmlns:a16="http://schemas.microsoft.com/office/drawing/2014/main" id="{0823F209-BA4F-27BA-34F0-F24BD1581AC8}"/>
              </a:ext>
            </a:extLst>
          </p:cNvPr>
          <p:cNvSpPr>
            <a:spLocks noGrp="1"/>
          </p:cNvSpPr>
          <p:nvPr>
            <p:ph idx="1"/>
          </p:nvPr>
        </p:nvSpPr>
        <p:spPr>
          <a:xfrm>
            <a:off x="838200" y="2354470"/>
            <a:ext cx="10515600" cy="3255756"/>
          </a:xfrm>
        </p:spPr>
        <p:txBody>
          <a:bodyPr>
            <a:normAutofit/>
          </a:bodyPr>
          <a:lstStyle/>
          <a:p>
            <a:r>
              <a:rPr lang="en-US" sz="2500" dirty="0"/>
              <a:t>Agency Partner Network Manager, Naomi Save</a:t>
            </a:r>
          </a:p>
          <a:p>
            <a:pPr lvl="1"/>
            <a:r>
              <a:rPr lang="en-US" sz="2500" dirty="0"/>
              <a:t>Email: </a:t>
            </a:r>
            <a:r>
              <a:rPr lang="en-US" sz="2500" dirty="0">
                <a:hlinkClick r:id="rId2"/>
              </a:rPr>
              <a:t>naomi@hawaiifoodbank.org</a:t>
            </a:r>
            <a:endParaRPr lang="en-US" sz="2500" dirty="0"/>
          </a:p>
          <a:p>
            <a:pPr lvl="1"/>
            <a:r>
              <a:rPr lang="en-US" sz="2500" dirty="0"/>
              <a:t>Phone: 808-954-7864</a:t>
            </a:r>
          </a:p>
          <a:p>
            <a:r>
              <a:rPr lang="en-US" sz="2500" dirty="0"/>
              <a:t>Agency Partner Network Coordinator, Bridget Langaman </a:t>
            </a:r>
          </a:p>
          <a:p>
            <a:pPr lvl="1"/>
            <a:r>
              <a:rPr lang="en-US" sz="2500" dirty="0"/>
              <a:t>Email: </a:t>
            </a:r>
            <a:r>
              <a:rPr lang="en-US" sz="2500" dirty="0">
                <a:hlinkClick r:id="rId3"/>
              </a:rPr>
              <a:t>bridget@hawaiifoodbank.org</a:t>
            </a:r>
            <a:endParaRPr lang="en-US" sz="2500" dirty="0"/>
          </a:p>
          <a:p>
            <a:pPr lvl="1"/>
            <a:r>
              <a:rPr lang="en-US" sz="2500" dirty="0"/>
              <a:t>Phone: 808-954-7882</a:t>
            </a:r>
          </a:p>
          <a:p>
            <a:endParaRPr lang="en-US" dirty="0"/>
          </a:p>
        </p:txBody>
      </p:sp>
    </p:spTree>
    <p:extLst>
      <p:ext uri="{BB962C8B-B14F-4D97-AF65-F5344CB8AC3E}">
        <p14:creationId xmlns:p14="http://schemas.microsoft.com/office/powerpoint/2010/main" val="3322102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BBC57-C708-28EC-B76C-96FB350D5254}"/>
              </a:ext>
            </a:extLst>
          </p:cNvPr>
          <p:cNvSpPr>
            <a:spLocks noGrp="1"/>
          </p:cNvSpPr>
          <p:nvPr>
            <p:ph type="title"/>
          </p:nvPr>
        </p:nvSpPr>
        <p:spPr/>
        <p:txBody>
          <a:bodyPr>
            <a:normAutofit/>
          </a:bodyPr>
          <a:lstStyle/>
          <a:p>
            <a:r>
              <a:rPr lang="en-US" sz="3600" dirty="0"/>
              <a:t>Agency Relations Team Contact Info (cont.)</a:t>
            </a:r>
          </a:p>
        </p:txBody>
      </p:sp>
      <p:sp>
        <p:nvSpPr>
          <p:cNvPr id="3" name="Content Placeholder 2">
            <a:extLst>
              <a:ext uri="{FF2B5EF4-FFF2-40B4-BE49-F238E27FC236}">
                <a16:creationId xmlns:a16="http://schemas.microsoft.com/office/drawing/2014/main" id="{3ADE7A65-85F7-CFC2-DB3D-70B0B891D352}"/>
              </a:ext>
            </a:extLst>
          </p:cNvPr>
          <p:cNvSpPr>
            <a:spLocks noGrp="1"/>
          </p:cNvSpPr>
          <p:nvPr>
            <p:ph idx="1"/>
          </p:nvPr>
        </p:nvSpPr>
        <p:spPr>
          <a:xfrm>
            <a:off x="1162050" y="2021094"/>
            <a:ext cx="10515600" cy="4208256"/>
          </a:xfrm>
        </p:spPr>
        <p:txBody>
          <a:bodyPr>
            <a:noAutofit/>
          </a:bodyPr>
          <a:lstStyle/>
          <a:p>
            <a:r>
              <a:rPr lang="en-US" sz="2400" dirty="0"/>
              <a:t>Community Programs Manager, Jared Kawatani</a:t>
            </a:r>
          </a:p>
          <a:p>
            <a:pPr lvl="1"/>
            <a:r>
              <a:rPr lang="en-US" sz="2400" dirty="0"/>
              <a:t>Email: </a:t>
            </a:r>
            <a:r>
              <a:rPr lang="en-US" sz="2400" dirty="0">
                <a:hlinkClick r:id="rId2"/>
              </a:rPr>
              <a:t>jared@hawaiifoodbank.org</a:t>
            </a:r>
            <a:endParaRPr lang="en-US" sz="2400" dirty="0"/>
          </a:p>
          <a:p>
            <a:pPr lvl="1"/>
            <a:r>
              <a:rPr lang="en-US" sz="2400" dirty="0"/>
              <a:t>Phone: 808-954-7877</a:t>
            </a:r>
          </a:p>
          <a:p>
            <a:r>
              <a:rPr lang="en-US" sz="2400" dirty="0"/>
              <a:t>Programs Data Entry Assistant, Hiroko Sasazawa</a:t>
            </a:r>
          </a:p>
          <a:p>
            <a:pPr lvl="1"/>
            <a:r>
              <a:rPr lang="en-US" sz="2400" dirty="0"/>
              <a:t>Email: </a:t>
            </a:r>
            <a:r>
              <a:rPr lang="en-US" sz="2400" dirty="0">
                <a:hlinkClick r:id="rId3"/>
              </a:rPr>
              <a:t>hiroko@hawaiifoodbank.org</a:t>
            </a:r>
            <a:endParaRPr lang="en-US" sz="2400" dirty="0"/>
          </a:p>
          <a:p>
            <a:pPr lvl="1"/>
            <a:r>
              <a:rPr lang="en-US" sz="2400" dirty="0"/>
              <a:t>Phone: 808-954-7867</a:t>
            </a:r>
          </a:p>
          <a:p>
            <a:r>
              <a:rPr lang="en-US" sz="2400" dirty="0"/>
              <a:t>Service Insights Coordinator, Kelly Ngo</a:t>
            </a:r>
          </a:p>
          <a:p>
            <a:pPr lvl="1"/>
            <a:r>
              <a:rPr lang="en-US" sz="2400" dirty="0"/>
              <a:t>Email: </a:t>
            </a:r>
            <a:r>
              <a:rPr lang="en-US" sz="2400" dirty="0">
                <a:hlinkClick r:id="rId4"/>
              </a:rPr>
              <a:t>kelly@hawaiifoodbank.org</a:t>
            </a:r>
            <a:endParaRPr lang="en-US" sz="2400" dirty="0"/>
          </a:p>
          <a:p>
            <a:pPr lvl="1"/>
            <a:r>
              <a:rPr lang="en-US" sz="2400" dirty="0"/>
              <a:t>Phone: 808-954-7876</a:t>
            </a:r>
          </a:p>
        </p:txBody>
      </p:sp>
    </p:spTree>
    <p:extLst>
      <p:ext uri="{BB962C8B-B14F-4D97-AF65-F5344CB8AC3E}">
        <p14:creationId xmlns:p14="http://schemas.microsoft.com/office/powerpoint/2010/main" val="1719534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D942F-B34F-55C1-7C87-2143A09C3181}"/>
              </a:ext>
            </a:extLst>
          </p:cNvPr>
          <p:cNvSpPr>
            <a:spLocks noGrp="1"/>
          </p:cNvSpPr>
          <p:nvPr>
            <p:ph type="title"/>
          </p:nvPr>
        </p:nvSpPr>
        <p:spPr/>
        <p:txBody>
          <a:bodyPr>
            <a:normAutofit/>
          </a:bodyPr>
          <a:lstStyle/>
          <a:p>
            <a:r>
              <a:rPr lang="en-US" sz="3600" dirty="0"/>
              <a:t>Agency Relations Department Emails</a:t>
            </a:r>
          </a:p>
        </p:txBody>
      </p:sp>
      <p:sp>
        <p:nvSpPr>
          <p:cNvPr id="3" name="Content Placeholder 2">
            <a:extLst>
              <a:ext uri="{FF2B5EF4-FFF2-40B4-BE49-F238E27FC236}">
                <a16:creationId xmlns:a16="http://schemas.microsoft.com/office/drawing/2014/main" id="{4D652099-9957-5F29-4BCB-C1FB4577493C}"/>
              </a:ext>
            </a:extLst>
          </p:cNvPr>
          <p:cNvSpPr>
            <a:spLocks noGrp="1"/>
          </p:cNvSpPr>
          <p:nvPr>
            <p:ph idx="1"/>
          </p:nvPr>
        </p:nvSpPr>
        <p:spPr>
          <a:xfrm>
            <a:off x="2000250" y="2306845"/>
            <a:ext cx="7781925" cy="3198606"/>
          </a:xfrm>
        </p:spPr>
        <p:txBody>
          <a:bodyPr>
            <a:normAutofit/>
          </a:bodyPr>
          <a:lstStyle/>
          <a:p>
            <a:r>
              <a:rPr lang="en-US" sz="2500" dirty="0"/>
              <a:t>Monthly Reports</a:t>
            </a:r>
          </a:p>
          <a:p>
            <a:pPr lvl="1"/>
            <a:r>
              <a:rPr lang="en-US" sz="2500" dirty="0">
                <a:hlinkClick r:id="rId2"/>
              </a:rPr>
              <a:t>monthlyreports@hawaiifoodbank.org</a:t>
            </a:r>
            <a:endParaRPr lang="en-US" sz="2500" dirty="0"/>
          </a:p>
          <a:p>
            <a:r>
              <a:rPr lang="en-US" sz="2500" dirty="0"/>
              <a:t>Agency Relations</a:t>
            </a:r>
          </a:p>
          <a:p>
            <a:pPr lvl="1"/>
            <a:r>
              <a:rPr lang="en-US" sz="2500" dirty="0">
                <a:hlinkClick r:id="rId3"/>
              </a:rPr>
              <a:t>agencyrelations@hawaiifoodbank.org</a:t>
            </a:r>
            <a:endParaRPr lang="en-US" sz="2500" dirty="0"/>
          </a:p>
          <a:p>
            <a:r>
              <a:rPr lang="en-US" sz="2500" dirty="0"/>
              <a:t>Invoicing</a:t>
            </a:r>
          </a:p>
          <a:p>
            <a:pPr lvl="1"/>
            <a:r>
              <a:rPr lang="en-US" sz="2500" dirty="0">
                <a:hlinkClick r:id="rId4"/>
              </a:rPr>
              <a:t>invoicing@hawaiifoodbank.org</a:t>
            </a:r>
            <a:r>
              <a:rPr lang="en-US" sz="2500" dirty="0"/>
              <a:t> </a:t>
            </a:r>
          </a:p>
        </p:txBody>
      </p:sp>
    </p:spTree>
    <p:extLst>
      <p:ext uri="{BB962C8B-B14F-4D97-AF65-F5344CB8AC3E}">
        <p14:creationId xmlns:p14="http://schemas.microsoft.com/office/powerpoint/2010/main" val="1591867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855DCB-E092-40FE-B24D-B7E5BDE895B8}"/>
              </a:ext>
            </a:extLst>
          </p:cNvPr>
          <p:cNvSpPr txBox="1">
            <a:spLocks/>
          </p:cNvSpPr>
          <p:nvPr/>
        </p:nvSpPr>
        <p:spPr>
          <a:xfrm>
            <a:off x="267203" y="-56520"/>
            <a:ext cx="8110331" cy="2387600"/>
          </a:xfrm>
          <a:prstGeom prst="rect">
            <a:avLst/>
          </a:prstGeom>
          <a:effectLst/>
        </p:spPr>
        <p:txBody>
          <a:bodyPr vert="horz" lIns="91440" tIns="45720" rIns="91440" bIns="45720" rtlCol="0" anchor="b">
            <a:noAutofit/>
          </a:bodyPr>
          <a:lstStyle>
            <a:lvl1pPr algn="r" defTabSz="914400" rtl="0" eaLnBrk="1" latinLnBrk="0" hangingPunct="1">
              <a:lnSpc>
                <a:spcPct val="90000"/>
              </a:lnSpc>
              <a:spcBef>
                <a:spcPct val="0"/>
              </a:spcBef>
              <a:buNone/>
              <a:defRPr sz="7200" b="1" kern="1200">
                <a:solidFill>
                  <a:schemeClr val="bg1"/>
                </a:solidFill>
                <a:effectLst>
                  <a:outerShdw blurRad="50800" dist="38100" dir="5400000" algn="t" rotWithShape="0">
                    <a:prstClr val="black">
                      <a:alpha val="40000"/>
                    </a:prstClr>
                  </a:outerShdw>
                </a:effectLst>
                <a:latin typeface="+mj-lt"/>
                <a:ea typeface="+mj-ea"/>
                <a:cs typeface="+mj-cs"/>
              </a:defRPr>
            </a:lvl1pPr>
          </a:lstStyle>
          <a:p>
            <a:r>
              <a:rPr lang="en-US" sz="4200"/>
              <a:t>Thank you for your hearts and your commitment to serve</a:t>
            </a:r>
            <a:r>
              <a:rPr lang="en-US" sz="5400"/>
              <a:t>.</a:t>
            </a:r>
          </a:p>
        </p:txBody>
      </p:sp>
      <p:sp>
        <p:nvSpPr>
          <p:cNvPr id="5" name="Subtitle 4">
            <a:extLst>
              <a:ext uri="{FF2B5EF4-FFF2-40B4-BE49-F238E27FC236}">
                <a16:creationId xmlns:a16="http://schemas.microsoft.com/office/drawing/2014/main" id="{749FCB01-56B7-4487-933F-F4D50F58BAF1}"/>
              </a:ext>
            </a:extLst>
          </p:cNvPr>
          <p:cNvSpPr txBox="1">
            <a:spLocks/>
          </p:cNvSpPr>
          <p:nvPr/>
        </p:nvSpPr>
        <p:spPr>
          <a:xfrm>
            <a:off x="267203" y="309399"/>
            <a:ext cx="8110331" cy="1655762"/>
          </a:xfrm>
          <a:prstGeom prst="rect">
            <a:avLst/>
          </a:prstGeom>
          <a:effectLst/>
        </p:spPr>
        <p:txBody>
          <a:bodyPr vert="horz" lIns="91440" tIns="45720" rIns="91440" bIns="45720" rtlCol="0">
            <a:normAutofit/>
          </a:bodyPr>
          <a:lstStyle>
            <a:lvl1pPr marL="0" indent="0" algn="r" defTabSz="914400" rtl="0" eaLnBrk="1" latinLnBrk="0" hangingPunct="1">
              <a:lnSpc>
                <a:spcPct val="90000"/>
              </a:lnSpc>
              <a:spcBef>
                <a:spcPts val="1200"/>
              </a:spcBef>
              <a:buFont typeface="Arial" panose="020B0604020202020204" pitchFamily="34" charset="0"/>
              <a:buNone/>
              <a:defRPr sz="4400" b="1" kern="1200">
                <a:solidFill>
                  <a:srgbClr val="7BC24A"/>
                </a:solidFill>
                <a:effectLst>
                  <a:outerShdw blurRad="50800" dist="38100" dir="5400000" algn="t" rotWithShape="0">
                    <a:prstClr val="black">
                      <a:alpha val="40000"/>
                    </a:prstClr>
                  </a:outerShdw>
                </a:effectLst>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4000">
                <a:solidFill>
                  <a:srgbClr val="82DC30"/>
                </a:solidFill>
              </a:rPr>
              <a:t>Mahalo</a:t>
            </a:r>
          </a:p>
        </p:txBody>
      </p:sp>
      <p:pic>
        <p:nvPicPr>
          <p:cNvPr id="3" name="nR4bZWRGwDY"/>
          <p:cNvPicPr>
            <a:picLocks noRot="1" noChangeAspect="1"/>
          </p:cNvPicPr>
          <p:nvPr>
            <a:videoFile r:link="rId1"/>
          </p:nvPr>
        </p:nvPicPr>
        <p:blipFill>
          <a:blip r:embed="rId3"/>
          <a:stretch>
            <a:fillRect/>
          </a:stretch>
        </p:blipFill>
        <p:spPr>
          <a:xfrm>
            <a:off x="1899413" y="2431408"/>
            <a:ext cx="5415787" cy="3405721"/>
          </a:xfrm>
          <a:prstGeom prst="rect">
            <a:avLst/>
          </a:prstGeom>
        </p:spPr>
      </p:pic>
    </p:spTree>
    <p:extLst>
      <p:ext uri="{BB962C8B-B14F-4D97-AF65-F5344CB8AC3E}">
        <p14:creationId xmlns:p14="http://schemas.microsoft.com/office/powerpoint/2010/main" val="2035097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Hawaii Foodbank’s Mission</a:t>
            </a:r>
          </a:p>
        </p:txBody>
      </p:sp>
      <p:sp>
        <p:nvSpPr>
          <p:cNvPr id="5" name="Content Placeholder 4"/>
          <p:cNvSpPr>
            <a:spLocks noGrp="1"/>
          </p:cNvSpPr>
          <p:nvPr>
            <p:ph sz="half" idx="1"/>
          </p:nvPr>
        </p:nvSpPr>
        <p:spPr/>
        <p:txBody>
          <a:bodyPr>
            <a:normAutofit fontScale="77500" lnSpcReduction="20000"/>
          </a:bodyPr>
          <a:lstStyle/>
          <a:p>
            <a:pPr marL="0" indent="0">
              <a:buNone/>
            </a:pPr>
            <a:r>
              <a:rPr lang="en-US"/>
              <a:t>The people of Hawaii are one </a:t>
            </a:r>
            <a:r>
              <a:rPr lang="en-US" err="1"/>
              <a:t>ʻohana</a:t>
            </a:r>
            <a:r>
              <a:rPr lang="en-US"/>
              <a:t>. Hawaii Foodbank provides food so that no one in our family goes hungry. We work to gather food and support from our communities. We then distribute food through charitable agencies to those in need.</a:t>
            </a:r>
          </a:p>
        </p:txBody>
      </p:sp>
      <p:pic>
        <p:nvPicPr>
          <p:cNvPr id="7" name="uABOlrIxxHQ"/>
          <p:cNvPicPr>
            <a:picLocks noGrp="1" noRot="1" noChangeAspect="1"/>
          </p:cNvPicPr>
          <p:nvPr>
            <p:ph sz="half" idx="2"/>
            <a:videoFile r:link="rId1"/>
          </p:nvPr>
        </p:nvPicPr>
        <p:blipFill>
          <a:blip r:embed="rId3"/>
          <a:stretch>
            <a:fillRect/>
          </a:stretch>
        </p:blipFill>
        <p:spPr>
          <a:xfrm>
            <a:off x="6477000" y="2906713"/>
            <a:ext cx="4572000" cy="2571750"/>
          </a:xfrm>
          <a:prstGeom prst="rect">
            <a:avLst/>
          </a:prstGeom>
        </p:spPr>
      </p:pic>
    </p:spTree>
    <p:extLst>
      <p:ext uri="{BB962C8B-B14F-4D97-AF65-F5344CB8AC3E}">
        <p14:creationId xmlns:p14="http://schemas.microsoft.com/office/powerpoint/2010/main" val="3468254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does FA offer?</a:t>
            </a:r>
          </a:p>
        </p:txBody>
      </p:sp>
      <p:sp>
        <p:nvSpPr>
          <p:cNvPr id="3" name="Content Placeholder 2"/>
          <p:cNvSpPr>
            <a:spLocks noGrp="1"/>
          </p:cNvSpPr>
          <p:nvPr>
            <p:ph idx="1"/>
          </p:nvPr>
        </p:nvSpPr>
        <p:spPr>
          <a:xfrm>
            <a:off x="1099457" y="2114757"/>
            <a:ext cx="10515600" cy="3886063"/>
          </a:xfrm>
        </p:spPr>
        <p:txBody>
          <a:bodyPr>
            <a:normAutofit/>
          </a:bodyPr>
          <a:lstStyle/>
          <a:p>
            <a:pPr marL="68580" indent="0">
              <a:buNone/>
            </a:pPr>
            <a:r>
              <a:rPr lang="en-US"/>
              <a:t>Provides us access to:</a:t>
            </a:r>
          </a:p>
          <a:p>
            <a:pPr lvl="1"/>
            <a:r>
              <a:rPr lang="en-US"/>
              <a:t>National Donors</a:t>
            </a:r>
          </a:p>
          <a:p>
            <a:pPr lvl="1"/>
            <a:r>
              <a:rPr lang="en-US"/>
              <a:t>Food Sources</a:t>
            </a:r>
          </a:p>
          <a:p>
            <a:pPr lvl="1"/>
            <a:r>
              <a:rPr lang="en-US"/>
              <a:t>Grant Funding</a:t>
            </a:r>
          </a:p>
          <a:p>
            <a:pPr lvl="1"/>
            <a:r>
              <a:rPr lang="en-US"/>
              <a:t>Purchasing at Lower Costs</a:t>
            </a:r>
          </a:p>
          <a:p>
            <a:pPr lvl="1"/>
            <a:r>
              <a:rPr lang="en-US"/>
              <a:t>Other Resources</a:t>
            </a:r>
          </a:p>
          <a:p>
            <a:endParaRPr lang="en-US"/>
          </a:p>
        </p:txBody>
      </p:sp>
    </p:spTree>
    <p:extLst>
      <p:ext uri="{BB962C8B-B14F-4D97-AF65-F5344CB8AC3E}">
        <p14:creationId xmlns:p14="http://schemas.microsoft.com/office/powerpoint/2010/main" val="3066553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Agency Application</a:t>
            </a:r>
          </a:p>
        </p:txBody>
      </p:sp>
    </p:spTree>
    <p:extLst>
      <p:ext uri="{BB962C8B-B14F-4D97-AF65-F5344CB8AC3E}">
        <p14:creationId xmlns:p14="http://schemas.microsoft.com/office/powerpoint/2010/main" val="333852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Agency Application</a:t>
            </a:r>
          </a:p>
        </p:txBody>
      </p:sp>
      <p:sp>
        <p:nvSpPr>
          <p:cNvPr id="5" name="Content Placeholder 4"/>
          <p:cNvSpPr>
            <a:spLocks noGrp="1"/>
          </p:cNvSpPr>
          <p:nvPr>
            <p:ph idx="1"/>
          </p:nvPr>
        </p:nvSpPr>
        <p:spPr/>
        <p:txBody>
          <a:bodyPr/>
          <a:lstStyle/>
          <a:p>
            <a:r>
              <a:rPr lang="en-US"/>
              <a:t>Agency Membership Application</a:t>
            </a:r>
          </a:p>
          <a:p>
            <a:r>
              <a:rPr lang="en-US"/>
              <a:t>Partner Agency Agreement</a:t>
            </a:r>
          </a:p>
          <a:p>
            <a:r>
              <a:rPr lang="en-US"/>
              <a:t>501(c)(3) Tax Determination Letter</a:t>
            </a:r>
          </a:p>
          <a:p>
            <a:r>
              <a:rPr lang="en-US"/>
              <a:t>Current Food Safety Certification</a:t>
            </a:r>
          </a:p>
        </p:txBody>
      </p:sp>
    </p:spTree>
    <p:extLst>
      <p:ext uri="{BB962C8B-B14F-4D97-AF65-F5344CB8AC3E}">
        <p14:creationId xmlns:p14="http://schemas.microsoft.com/office/powerpoint/2010/main" val="921507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Food Safety</a:t>
            </a:r>
          </a:p>
        </p:txBody>
      </p:sp>
      <p:sp>
        <p:nvSpPr>
          <p:cNvPr id="3" name="Content Placeholder 2"/>
          <p:cNvSpPr>
            <a:spLocks noGrp="1"/>
          </p:cNvSpPr>
          <p:nvPr>
            <p:ph idx="1"/>
          </p:nvPr>
        </p:nvSpPr>
        <p:spPr>
          <a:xfrm>
            <a:off x="838200" y="2114757"/>
            <a:ext cx="10515600" cy="3886063"/>
          </a:xfrm>
        </p:spPr>
        <p:txBody>
          <a:bodyPr>
            <a:normAutofit fontScale="62500" lnSpcReduction="20000"/>
          </a:bodyPr>
          <a:lstStyle/>
          <a:p>
            <a:pPr lvl="1"/>
            <a:r>
              <a:rPr lang="en-US"/>
              <a:t>Designate a coordinator and provide us with their contact information</a:t>
            </a:r>
          </a:p>
          <a:p>
            <a:pPr lvl="2"/>
            <a:r>
              <a:rPr lang="en-US"/>
              <a:t>Changes or updates must be submitted to HFB within 10 days </a:t>
            </a:r>
          </a:p>
          <a:p>
            <a:pPr lvl="1"/>
            <a:r>
              <a:rPr lang="en-US"/>
              <a:t>Food safety certification</a:t>
            </a:r>
          </a:p>
          <a:p>
            <a:pPr lvl="2"/>
            <a:r>
              <a:rPr lang="en-US"/>
              <a:t>At least one person per agency (who will need to be on property at the time of distribution)</a:t>
            </a:r>
          </a:p>
          <a:p>
            <a:pPr lvl="1"/>
            <a:r>
              <a:rPr lang="en-US"/>
              <a:t>Food safety concerns </a:t>
            </a:r>
          </a:p>
          <a:p>
            <a:pPr lvl="2"/>
            <a:r>
              <a:rPr lang="en-US"/>
              <a:t>Take photos &amp; contact the agency relations department</a:t>
            </a:r>
          </a:p>
          <a:p>
            <a:pPr lvl="1"/>
            <a:r>
              <a:rPr lang="en-US"/>
              <a:t>Food recalls</a:t>
            </a:r>
          </a:p>
          <a:p>
            <a:pPr lvl="1"/>
            <a:r>
              <a:rPr lang="en-US"/>
              <a:t>Periodic mock recalls</a:t>
            </a:r>
          </a:p>
          <a:p>
            <a:pPr lvl="2"/>
            <a:r>
              <a:rPr lang="en-US"/>
              <a:t>Agencies are required to respond to this email within 24 hours</a:t>
            </a:r>
          </a:p>
          <a:p>
            <a:endParaRPr lang="en-US"/>
          </a:p>
        </p:txBody>
      </p:sp>
    </p:spTree>
    <p:extLst>
      <p:ext uri="{BB962C8B-B14F-4D97-AF65-F5344CB8AC3E}">
        <p14:creationId xmlns:p14="http://schemas.microsoft.com/office/powerpoint/2010/main" val="1737522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0e4d9c2-3989-4cbe-b625-36c4ce167480">
      <Terms xmlns="http://schemas.microsoft.com/office/infopath/2007/PartnerControls"/>
    </lcf76f155ced4ddcb4097134ff3c332f>
    <TaxCatchAll xmlns="041591db-9d25-402e-b775-cdd905be42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4EB4CD67E42BC4C99C9E983DAFE425F" ma:contentTypeVersion="15" ma:contentTypeDescription="Create a new document." ma:contentTypeScope="" ma:versionID="e9b40d506ee3cdc8e696281947ff1eb7">
  <xsd:schema xmlns:xsd="http://www.w3.org/2001/XMLSchema" xmlns:xs="http://www.w3.org/2001/XMLSchema" xmlns:p="http://schemas.microsoft.com/office/2006/metadata/properties" xmlns:ns2="00e4d9c2-3989-4cbe-b625-36c4ce167480" xmlns:ns3="041591db-9d25-402e-b775-cdd905be42b7" targetNamespace="http://schemas.microsoft.com/office/2006/metadata/properties" ma:root="true" ma:fieldsID="c3fba13a6be261105a5c081adcea44e6" ns2:_="" ns3:_="">
    <xsd:import namespace="00e4d9c2-3989-4cbe-b625-36c4ce167480"/>
    <xsd:import namespace="041591db-9d25-402e-b775-cdd905be42b7"/>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e4d9c2-3989-4cbe-b625-36c4ce16748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a76f6ab9-c97e-4256-a790-ccfaab8602d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1591db-9d25-402e-b775-cdd905be42b7"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ff795f2-dad2-4ed1-9f25-306499a606cb}" ma:internalName="TaxCatchAll" ma:showField="CatchAllData" ma:web="041591db-9d25-402e-b775-cdd905be42b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2CB344-8002-423A-8CAD-539375C531DF}">
  <ds:schemaRefs>
    <ds:schemaRef ds:uri="http://schemas.microsoft.com/sharepoint/v3/contenttype/forms"/>
  </ds:schemaRefs>
</ds:datastoreItem>
</file>

<file path=customXml/itemProps2.xml><?xml version="1.0" encoding="utf-8"?>
<ds:datastoreItem xmlns:ds="http://schemas.openxmlformats.org/officeDocument/2006/customXml" ds:itemID="{F4530DFD-432E-4420-AA7B-3526ED355E84}">
  <ds:schemaRefs>
    <ds:schemaRef ds:uri="00e4d9c2-3989-4cbe-b625-36c4ce167480"/>
    <ds:schemaRef ds:uri="041591db-9d25-402e-b775-cdd905be42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6AC87A6-1A27-4AA4-857A-34A819A71E92}">
  <ds:schemaRefs>
    <ds:schemaRef ds:uri="00e4d9c2-3989-4cbe-b625-36c4ce167480"/>
    <ds:schemaRef ds:uri="041591db-9d25-402e-b775-cdd905be42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7303</TotalTime>
  <Words>2509</Words>
  <Application>Microsoft Office PowerPoint</Application>
  <PresentationFormat>Widescreen</PresentationFormat>
  <Paragraphs>286</Paragraphs>
  <Slides>48</Slides>
  <Notes>8</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Century Gothic</vt:lpstr>
      <vt:lpstr>Wingdings</vt:lpstr>
      <vt:lpstr>Office Theme</vt:lpstr>
      <vt:lpstr>Partner Agency Meeting</vt:lpstr>
      <vt:lpstr> </vt:lpstr>
      <vt:lpstr>Agency Relations Team</vt:lpstr>
      <vt:lpstr>Feeding America (FA) Network</vt:lpstr>
      <vt:lpstr>Hawaii Foodbank’s Mission</vt:lpstr>
      <vt:lpstr>What does FA offer?</vt:lpstr>
      <vt:lpstr>Agency Application</vt:lpstr>
      <vt:lpstr>Agency Application</vt:lpstr>
      <vt:lpstr>Food Safety</vt:lpstr>
      <vt:lpstr>Monitoring </vt:lpstr>
      <vt:lpstr>Hawaii Foodbank Programs</vt:lpstr>
      <vt:lpstr>Agency Type</vt:lpstr>
      <vt:lpstr>Hawaii Foodbank Programs</vt:lpstr>
      <vt:lpstr>Ohana Produce Plus Program</vt:lpstr>
      <vt:lpstr>Food 4 Keiki Programs</vt:lpstr>
      <vt:lpstr>School Pantry Distributions</vt:lpstr>
      <vt:lpstr>PowerPoint Presentation</vt:lpstr>
      <vt:lpstr>Summer Food Service Program</vt:lpstr>
      <vt:lpstr>Keiki Program Team Contact Info</vt:lpstr>
      <vt:lpstr>How does SNAP work?</vt:lpstr>
      <vt:lpstr>PowerPoint Presentation</vt:lpstr>
      <vt:lpstr>SNAP Outreach Team Contact Info</vt:lpstr>
      <vt:lpstr>Contracted Programs</vt:lpstr>
      <vt:lpstr>Contracted Programs</vt:lpstr>
      <vt:lpstr>Temporary Assistance for Needy Families (TANF)</vt:lpstr>
      <vt:lpstr>TANF Qualifications</vt:lpstr>
      <vt:lpstr>TANF Distribution Log</vt:lpstr>
      <vt:lpstr>The Emergency Food Assistance Program (TEFAP)</vt:lpstr>
      <vt:lpstr>TEFAP Qualifications</vt:lpstr>
      <vt:lpstr>Commodity Distribution Log</vt:lpstr>
      <vt:lpstr>Senior Farmers’ Market Nutrition Program (SFMNP)</vt:lpstr>
      <vt:lpstr>SFMNP Qualifications</vt:lpstr>
      <vt:lpstr>Commodity Supplemental Food Program (CSFP)</vt:lpstr>
      <vt:lpstr>CSFP Qualifications</vt:lpstr>
      <vt:lpstr>Kupuna (Senior) Program Team Contact Info</vt:lpstr>
      <vt:lpstr>Civil Rights Training https://youtu.be/a8PLJnJeERA </vt:lpstr>
      <vt:lpstr>Hawaii Foodbank Distribution Center</vt:lpstr>
      <vt:lpstr>Partner Agency Expectations</vt:lpstr>
      <vt:lpstr>Shopping Orientation</vt:lpstr>
      <vt:lpstr>Distribution Center Rules</vt:lpstr>
      <vt:lpstr>Keeping Records</vt:lpstr>
      <vt:lpstr>Monthly Reporting</vt:lpstr>
      <vt:lpstr>Questions?</vt:lpstr>
      <vt:lpstr>Agency Relations Team Contact Info</vt:lpstr>
      <vt:lpstr>Agency Relations Team Contact Info (cont.)</vt:lpstr>
      <vt:lpstr>Agency Relations Team Contact Info (cont.)</vt:lpstr>
      <vt:lpstr>Agency Relations Department Emails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Inaugural Hawaii Food Festival and Conference</dc:title>
  <dc:creator>Danny Schlag</dc:creator>
  <cp:lastModifiedBy>Jared I. Kawatani</cp:lastModifiedBy>
  <cp:revision>1</cp:revision>
  <cp:lastPrinted>2023-07-18T19:59:17Z</cp:lastPrinted>
  <dcterms:created xsi:type="dcterms:W3CDTF">2018-11-05T23:48:05Z</dcterms:created>
  <dcterms:modified xsi:type="dcterms:W3CDTF">2024-10-30T22:37:23Z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0x010100B4EB4CD67E42BC4C99C9E983DAFE425F</vt:lpwstr>
  </property>
  <property fmtid="{D5CDD505-2E9C-101B-9397-08002B2CF9AE}" pid="3" name="MediaServiceImageTags">
    <vt:lpwstr/>
  </property>
</Properties>
</file>